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0" r:id="rId1"/>
    <p:sldMasterId id="2147483811" r:id="rId2"/>
  </p:sldMasterIdLst>
  <p:notesMasterIdLst>
    <p:notesMasterId r:id="rId50"/>
  </p:notesMasterIdLst>
  <p:handoutMasterIdLst>
    <p:handoutMasterId r:id="rId51"/>
  </p:handoutMasterIdLst>
  <p:sldIdLst>
    <p:sldId id="698" r:id="rId3"/>
    <p:sldId id="744" r:id="rId4"/>
    <p:sldId id="745" r:id="rId5"/>
    <p:sldId id="699" r:id="rId6"/>
    <p:sldId id="700" r:id="rId7"/>
    <p:sldId id="737" r:id="rId8"/>
    <p:sldId id="701" r:id="rId9"/>
    <p:sldId id="702" r:id="rId10"/>
    <p:sldId id="703" r:id="rId11"/>
    <p:sldId id="704" r:id="rId12"/>
    <p:sldId id="705" r:id="rId13"/>
    <p:sldId id="738" r:id="rId14"/>
    <p:sldId id="739" r:id="rId15"/>
    <p:sldId id="706" r:id="rId16"/>
    <p:sldId id="707" r:id="rId17"/>
    <p:sldId id="708" r:id="rId18"/>
    <p:sldId id="709" r:id="rId19"/>
    <p:sldId id="710" r:id="rId20"/>
    <p:sldId id="711" r:id="rId21"/>
    <p:sldId id="712" r:id="rId22"/>
    <p:sldId id="713" r:id="rId23"/>
    <p:sldId id="714" r:id="rId24"/>
    <p:sldId id="715" r:id="rId25"/>
    <p:sldId id="716" r:id="rId26"/>
    <p:sldId id="717" r:id="rId27"/>
    <p:sldId id="718" r:id="rId28"/>
    <p:sldId id="719" r:id="rId29"/>
    <p:sldId id="720" r:id="rId30"/>
    <p:sldId id="721" r:id="rId31"/>
    <p:sldId id="722" r:id="rId32"/>
    <p:sldId id="723" r:id="rId33"/>
    <p:sldId id="724" r:id="rId34"/>
    <p:sldId id="725" r:id="rId35"/>
    <p:sldId id="726" r:id="rId36"/>
    <p:sldId id="727" r:id="rId37"/>
    <p:sldId id="728" r:id="rId38"/>
    <p:sldId id="729" r:id="rId39"/>
    <p:sldId id="730" r:id="rId40"/>
    <p:sldId id="731" r:id="rId41"/>
    <p:sldId id="743" r:id="rId42"/>
    <p:sldId id="732" r:id="rId43"/>
    <p:sldId id="746" r:id="rId44"/>
    <p:sldId id="735" r:id="rId45"/>
    <p:sldId id="736" r:id="rId46"/>
    <p:sldId id="740" r:id="rId47"/>
    <p:sldId id="741" r:id="rId48"/>
    <p:sldId id="742" r:id="rId49"/>
  </p:sldIdLst>
  <p:sldSz cx="9144000" cy="6858000" type="screen4x3"/>
  <p:notesSz cx="7099300" cy="10234613"/>
  <p:defaultTextStyle>
    <a:defPPr>
      <a:defRPr lang="zh-CN"/>
    </a:defPPr>
    <a:lvl1pPr algn="ctr" rtl="0" fontAlgn="base">
      <a:spcBef>
        <a:spcPct val="0"/>
      </a:spcBef>
      <a:spcAft>
        <a:spcPct val="0"/>
      </a:spcAft>
      <a:defRPr sz="16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16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16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16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16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6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16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16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16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287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99FF99"/>
    <a:srgbClr val="CCFFFF"/>
    <a:srgbClr val="8597E3"/>
    <a:srgbClr val="CCECFF"/>
    <a:srgbClr val="000099"/>
    <a:srgbClr val="FF0000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 autoAdjust="0"/>
    <p:restoredTop sz="85821" autoAdjust="0"/>
  </p:normalViewPr>
  <p:slideViewPr>
    <p:cSldViewPr>
      <p:cViewPr varScale="1">
        <p:scale>
          <a:sx n="88" d="100"/>
          <a:sy n="88" d="100"/>
        </p:scale>
        <p:origin x="2196" y="78"/>
      </p:cViewPr>
      <p:guideLst>
        <p:guide orient="horz" pos="2159"/>
        <p:guide pos="287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838"/>
    </p:cViewPr>
  </p:sorterViewPr>
  <p:notesViewPr>
    <p:cSldViewPr>
      <p:cViewPr varScale="1">
        <p:scale>
          <a:sx n="51" d="100"/>
          <a:sy n="51" d="100"/>
        </p:scale>
        <p:origin x="-1920" y="-102"/>
      </p:cViewPr>
      <p:guideLst>
        <p:guide orient="horz" pos="3224"/>
        <p:guide pos="2236"/>
      </p:guideLst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notesMaster" Target="notesMasters/notesMaster1.xml"/><Relationship Id="rId55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8" Type="http://schemas.openxmlformats.org/officeDocument/2006/relationships/slide" Target="slides/slide6.xml"/><Relationship Id="rId51" Type="http://schemas.openxmlformats.org/officeDocument/2006/relationships/handoutMaster" Target="handoutMasters/handoutMaster1.xml"/><Relationship Id="rId3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 eaLnBrk="0" hangingPunct="0">
              <a:defRPr sz="1300">
                <a:solidFill>
                  <a:schemeClr val="tx1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 eaLnBrk="0" hangingPunct="0">
              <a:defRPr sz="1300">
                <a:solidFill>
                  <a:schemeClr val="tx1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fld id="{C9919675-5693-429C-9102-99AA2563C141}" type="datetimeFigureOut">
              <a:rPr lang="zh-CN" altLang="en-US"/>
              <a:pPr>
                <a:defRPr/>
              </a:pPr>
              <a:t>2022/3/1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 eaLnBrk="0" hangingPunct="0">
              <a:defRPr sz="1300">
                <a:solidFill>
                  <a:schemeClr val="tx1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solidFill>
                  <a:schemeClr val="tx1"/>
                </a:solidFill>
              </a:defRPr>
            </a:lvl1pPr>
          </a:lstStyle>
          <a:p>
            <a:fld id="{719E60ED-3AC2-422A-9E4A-F3B243FA3CF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29412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 eaLnBrk="0" hangingPunct="0">
              <a:defRPr sz="1300">
                <a:solidFill>
                  <a:schemeClr val="tx1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 eaLnBrk="0" hangingPunct="0">
              <a:defRPr sz="1300">
                <a:solidFill>
                  <a:schemeClr val="tx1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fld id="{BE5D75CC-6CEA-4C98-9AE3-D35A7AFDD833}" type="datetimeFigureOut">
              <a:rPr lang="zh-CN" altLang="en-US"/>
              <a:pPr>
                <a:defRPr/>
              </a:pPr>
              <a:t>2022/3/1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 eaLnBrk="0" hangingPunct="0">
              <a:defRPr sz="1300">
                <a:solidFill>
                  <a:schemeClr val="tx1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solidFill>
                  <a:schemeClr val="tx1"/>
                </a:solidFill>
              </a:defRPr>
            </a:lvl1pPr>
          </a:lstStyle>
          <a:p>
            <a:fld id="{1DEF37E7-27D4-4EE1-A8E5-DC223F3876C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10279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EF37E7-27D4-4EE1-A8E5-DC223F3876CA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3728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EF37E7-27D4-4EE1-A8E5-DC223F3876CA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47392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EF37E7-27D4-4EE1-A8E5-DC223F3876CA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4288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710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>
              <a:spcBef>
                <a:spcPct val="0"/>
              </a:spcBef>
            </a:pPr>
            <a:fld id="{02CE61BB-D3AD-4F61-A0A1-887DB8D630F1}" type="slidenum">
              <a:rPr lang="zh-CN" altLang="en-US" sz="1300">
                <a:latin typeface="Times New Roman" panose="02020603050405020304" pitchFamily="18" charset="0"/>
              </a:rPr>
              <a:pPr algn="r">
                <a:spcBef>
                  <a:spcPct val="0"/>
                </a:spcBef>
              </a:pPr>
              <a:t>8</a:t>
            </a:fld>
            <a:endParaRPr lang="zh-CN" altLang="en-US" sz="130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31305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EF37E7-27D4-4EE1-A8E5-DC223F3876CA}" type="slidenum">
              <a:rPr lang="zh-CN" altLang="en-US" smtClean="0"/>
              <a:pPr/>
              <a:t>43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39997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2221158329"/>
      </p:ext>
    </p:extLst>
  </p:cSld>
  <p:clrMapOvr>
    <a:masterClrMapping/>
  </p:clrMapOvr>
  <p:transition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319463145"/>
      </p:ext>
    </p:extLst>
  </p:cSld>
  <p:clrMapOvr>
    <a:masterClrMapping/>
  </p:clrMapOvr>
  <p:transition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3629533103"/>
      </p:ext>
    </p:extLst>
  </p:cSld>
  <p:clrMapOvr>
    <a:masterClrMapping/>
  </p:clrMapOvr>
  <p:transition>
    <p:pull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918198261"/>
      </p:ext>
    </p:extLst>
  </p:cSld>
  <p:clrMapOvr>
    <a:masterClrMapping/>
  </p:clrMapOvr>
  <p:transition>
    <p:pull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91A593-C4DD-4568-9314-DF889ED7D72D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12554838"/>
      </p:ext>
    </p:extLst>
  </p:cSld>
  <p:clrMapOvr>
    <a:masterClrMapping/>
  </p:clrMapOvr>
  <p:transition>
    <p:pull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9D91DBC-C743-4F72-96F9-756B45ECB2C1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59648875"/>
      </p:ext>
    </p:extLst>
  </p:cSld>
  <p:clrMapOvr>
    <a:masterClrMapping/>
  </p:clrMapOvr>
  <p:transition>
    <p:pull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C742D55-5935-4B49-9EF5-22AFEE4A1B19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151471617"/>
      </p:ext>
    </p:extLst>
  </p:cSld>
  <p:clrMapOvr>
    <a:masterClrMapping/>
  </p:clrMapOvr>
  <p:transition>
    <p:pull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88500B-23F5-4B07-98ED-785193430C8F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78315942"/>
      </p:ext>
    </p:extLst>
  </p:cSld>
  <p:clrMapOvr>
    <a:masterClrMapping/>
  </p:clrMapOvr>
  <p:transition>
    <p:pull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50B063-A26A-4DF3-8B3E-239734999768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183242817"/>
      </p:ext>
    </p:extLst>
  </p:cSld>
  <p:clrMapOvr>
    <a:masterClrMapping/>
  </p:clrMapOvr>
  <p:transition>
    <p:pull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A479DC6-6CB5-46A6-976E-935F1B88A75C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05210917"/>
      </p:ext>
    </p:extLst>
  </p:cSld>
  <p:clrMapOvr>
    <a:masterClrMapping/>
  </p:clrMapOvr>
  <p:transition>
    <p:pull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554468E-1E75-4FD1-8774-C7AB318683F4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52139077"/>
      </p:ext>
    </p:extLst>
  </p:cSld>
  <p:clrMapOvr>
    <a:masterClrMapping/>
  </p:clrMapOvr>
  <p:transition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3523392589"/>
      </p:ext>
    </p:extLst>
  </p:cSld>
  <p:clrMapOvr>
    <a:masterClrMapping/>
  </p:clrMapOvr>
  <p:transition>
    <p:pull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21F9952-78FB-49C9-BCE6-8CB0E5468FB2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27556438"/>
      </p:ext>
    </p:extLst>
  </p:cSld>
  <p:clrMapOvr>
    <a:masterClrMapping/>
  </p:clrMapOvr>
  <p:transition>
    <p:pull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086ABC2-8D07-4229-BA05-C27867564CC5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12541754"/>
      </p:ext>
    </p:extLst>
  </p:cSld>
  <p:clrMapOvr>
    <a:masterClrMapping/>
  </p:clrMapOvr>
  <p:transition>
    <p:pull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3C9585A-44A9-4A08-85D1-1AC974D4FA87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80416380"/>
      </p:ext>
    </p:extLst>
  </p:cSld>
  <p:clrMapOvr>
    <a:masterClrMapping/>
  </p:clrMapOvr>
  <p:transition>
    <p:pull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73838" y="304800"/>
            <a:ext cx="2001837" cy="571500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66738" y="304800"/>
            <a:ext cx="5854700" cy="571500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97DFE3F-E872-4A25-B31F-BE161A5D9ABF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44681441"/>
      </p:ext>
    </p:extLst>
  </p:cSld>
  <p:clrMapOvr>
    <a:masterClrMapping/>
  </p:clrMapOvr>
  <p:transition>
    <p:pull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566738" y="304800"/>
            <a:ext cx="8008937" cy="57150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1767FB-4979-4929-A292-4C6A8E41B04C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01324053"/>
      </p:ext>
    </p:extLst>
  </p:cSld>
  <p:clrMapOvr>
    <a:masterClrMapping/>
  </p:clrMapOvr>
  <p:transition>
    <p:pull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标题和图示或组织结构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1216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SmartArt 占位符 2"/>
          <p:cNvSpPr>
            <a:spLocks noGrp="1"/>
          </p:cNvSpPr>
          <p:nvPr>
            <p:ph type="dgm" idx="1"/>
          </p:nvPr>
        </p:nvSpPr>
        <p:spPr>
          <a:xfrm>
            <a:off x="566738" y="1752600"/>
            <a:ext cx="8001000" cy="4267200"/>
          </a:xfrm>
        </p:spPr>
        <p:txBody>
          <a:bodyPr/>
          <a:lstStyle/>
          <a:p>
            <a:pPr lvl="0"/>
            <a:endParaRPr lang="zh-CN" altLang="en-US" noProof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7F5192E-FAAB-4E2C-80C0-C8F2707833AB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02176373"/>
      </p:ext>
    </p:extLst>
  </p:cSld>
  <p:clrMapOvr>
    <a:masterClrMapping/>
  </p:clrMapOvr>
  <p:transition>
    <p:pull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1216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BDC8CF2-36D6-4D37-8B53-A7529B6D6D0F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86969255"/>
      </p:ext>
    </p:extLst>
  </p:cSld>
  <p:clrMapOvr>
    <a:masterClrMapping/>
  </p:clrMapOvr>
  <p:transition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27435934"/>
      </p:ext>
    </p:extLst>
  </p:cSld>
  <p:clrMapOvr>
    <a:masterClrMapping/>
  </p:clrMapOvr>
  <p:transition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3060025803"/>
      </p:ext>
    </p:extLst>
  </p:cSld>
  <p:clrMapOvr>
    <a:masterClrMapping/>
  </p:clrMapOvr>
  <p:transition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2266737354"/>
      </p:ext>
    </p:extLst>
  </p:cSld>
  <p:clrMapOvr>
    <a:masterClrMapping/>
  </p:clrMapOvr>
  <p:transition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3735581491"/>
      </p:ext>
    </p:extLst>
  </p:cSld>
  <p:clrMapOvr>
    <a:masterClrMapping/>
  </p:clrMapOvr>
  <p:transition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4993642"/>
      </p:ext>
    </p:extLst>
  </p:cSld>
  <p:clrMapOvr>
    <a:masterClrMapping/>
  </p:clrMapOvr>
  <p:transition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420903281"/>
      </p:ext>
    </p:extLst>
  </p:cSld>
  <p:clrMapOvr>
    <a:masterClrMapping/>
  </p:clrMapOvr>
  <p:transition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751215261"/>
      </p:ext>
    </p:extLst>
  </p:cSld>
  <p:clrMapOvr>
    <a:masterClrMapping/>
  </p:clrMapOvr>
  <p:transition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812" r:id="rId1"/>
    <p:sldLayoutId id="2147483813" r:id="rId2"/>
    <p:sldLayoutId id="2147483814" r:id="rId3"/>
    <p:sldLayoutId id="2147483815" r:id="rId4"/>
    <p:sldLayoutId id="2147483816" r:id="rId5"/>
    <p:sldLayoutId id="2147483817" r:id="rId6"/>
    <p:sldLayoutId id="2147483818" r:id="rId7"/>
    <p:sldLayoutId id="2147483819" r:id="rId8"/>
    <p:sldLayoutId id="2147483820" r:id="rId9"/>
    <p:sldLayoutId id="2147483821" r:id="rId10"/>
    <p:sldLayoutId id="2147483822" r:id="rId11"/>
    <p:sldLayoutId id="2147483823" r:id="rId12"/>
  </p:sldLayoutIdLst>
  <p:transition>
    <p:pull/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o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n"/>
        <a:defRPr sz="2600">
          <a:solidFill>
            <a:schemeClr val="tx1"/>
          </a:solidFill>
          <a:latin typeface="+mn-lt"/>
          <a:ea typeface="+mn-ea"/>
        </a:defRPr>
      </a:lvl2pPr>
      <a:lvl3pPr marL="1304925" indent="-3952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o"/>
        <a:defRPr sz="2300">
          <a:solidFill>
            <a:schemeClr val="tx1"/>
          </a:solidFill>
          <a:latin typeface="+mn-lt"/>
          <a:ea typeface="+mn-ea"/>
        </a:defRPr>
      </a:lvl3pPr>
      <a:lvl4pPr marL="1693863" indent="-3873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4pPr>
      <a:lvl5pPr marL="2093913" indent="-398463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5pPr>
      <a:lvl6pPr marL="25511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30083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4655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9227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6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304800"/>
            <a:ext cx="8001000" cy="121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8" y="1752600"/>
            <a:ext cx="8001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AutoShape 4"/>
          <p:cNvSpPr>
            <a:spLocks noChangeArrowheads="1"/>
          </p:cNvSpPr>
          <p:nvPr/>
        </p:nvSpPr>
        <p:spPr bwMode="auto">
          <a:xfrm>
            <a:off x="609600" y="1566863"/>
            <a:ext cx="7958138" cy="109537"/>
          </a:xfrm>
          <a:custGeom>
            <a:avLst/>
            <a:gdLst>
              <a:gd name="T0" fmla="*/ 0 w 1000"/>
              <a:gd name="T1" fmla="*/ 0 h 1000"/>
              <a:gd name="T2" fmla="*/ 4655511 w 1000"/>
              <a:gd name="T3" fmla="*/ 0 h 1000"/>
              <a:gd name="T4" fmla="*/ 4655511 w 1000"/>
              <a:gd name="T5" fmla="*/ 109537 h 1000"/>
              <a:gd name="T6" fmla="*/ 0 w 1000"/>
              <a:gd name="T7" fmla="*/ 109537 h 1000"/>
              <a:gd name="T8" fmla="*/ 0 w 1000"/>
              <a:gd name="T9" fmla="*/ 0 h 1000"/>
              <a:gd name="T10" fmla="*/ 7958138 w 1000"/>
              <a:gd name="T11" fmla="*/ 0 h 1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lnTo>
                  <a:pt x="0" y="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2712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1981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fld id="{F29C69C4-103C-4B8D-8ADC-95A404275562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4" r:id="rId1"/>
    <p:sldLayoutId id="2147483825" r:id="rId2"/>
    <p:sldLayoutId id="2147483826" r:id="rId3"/>
    <p:sldLayoutId id="2147483827" r:id="rId4"/>
    <p:sldLayoutId id="2147483828" r:id="rId5"/>
    <p:sldLayoutId id="2147483829" r:id="rId6"/>
    <p:sldLayoutId id="2147483830" r:id="rId7"/>
    <p:sldLayoutId id="2147483831" r:id="rId8"/>
    <p:sldLayoutId id="2147483832" r:id="rId9"/>
    <p:sldLayoutId id="2147483833" r:id="rId10"/>
    <p:sldLayoutId id="2147483834" r:id="rId11"/>
    <p:sldLayoutId id="2147483835" r:id="rId12"/>
    <p:sldLayoutId id="2147483836" r:id="rId13"/>
    <p:sldLayoutId id="2147483837" r:id="rId14"/>
  </p:sldLayoutIdLst>
  <p:transition>
    <p:pull/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o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n"/>
        <a:defRPr sz="2600">
          <a:solidFill>
            <a:schemeClr val="tx1"/>
          </a:solidFill>
          <a:latin typeface="+mn-lt"/>
          <a:ea typeface="+mn-ea"/>
        </a:defRPr>
      </a:lvl2pPr>
      <a:lvl3pPr marL="1304925" indent="-3952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o"/>
        <a:defRPr sz="2300">
          <a:solidFill>
            <a:schemeClr val="tx1"/>
          </a:solidFill>
          <a:latin typeface="+mn-lt"/>
          <a:ea typeface="+mn-ea"/>
        </a:defRPr>
      </a:lvl3pPr>
      <a:lvl4pPr marL="1693863" indent="-3873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4pPr>
      <a:lvl5pPr marL="2093913" indent="-398463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5pPr>
      <a:lvl6pPr marL="25511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30083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4655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9227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9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w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9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9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71438" y="149225"/>
            <a:ext cx="8964612" cy="359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endParaRPr lang="zh-CN" altLang="en-US" sz="3200" b="0">
              <a:solidFill>
                <a:schemeClr val="tx1"/>
              </a:solidFill>
            </a:endParaRPr>
          </a:p>
          <a:p>
            <a:pPr eaLnBrk="1" hangingPunct="1">
              <a:spcBef>
                <a:spcPct val="50000"/>
              </a:spcBef>
            </a:pPr>
            <a:endParaRPr lang="en-US" altLang="zh-CN" sz="44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en-US" altLang="zh-CN" sz="4400">
                <a:latin typeface="Arial" panose="020B0604020202020204" pitchFamily="34" charset="0"/>
                <a:cs typeface="Times New Roman" panose="02020603050405020304" pitchFamily="18" charset="0"/>
              </a:rPr>
              <a:t>CHAPTER 2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4400">
                <a:solidFill>
                  <a:srgbClr val="0000FF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Feasibility  Study</a:t>
            </a:r>
          </a:p>
        </p:txBody>
      </p:sp>
    </p:spTree>
  </p:cSld>
  <p:clrMapOvr>
    <a:masterClrMapping/>
  </p:clrMapOvr>
  <p:transition>
    <p:pull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 descr="Rectangle: Click to edit Master text styles&#10;Second level&#10;Third level&#10;Fourth level&#10;Fifth level"/>
          <p:cNvSpPr>
            <a:spLocks noChangeArrowheads="1"/>
          </p:cNvSpPr>
          <p:nvPr/>
        </p:nvSpPr>
        <p:spPr bwMode="auto">
          <a:xfrm>
            <a:off x="385763" y="1854200"/>
            <a:ext cx="857250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342900" indent="-34290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927100" indent="-45720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763713" indent="-45720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 algn="l" eaLnBrk="0" hangingPunct="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lvl="1">
              <a:spcBef>
                <a:spcPct val="50000"/>
              </a:spcBef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Technical feasibility</a:t>
            </a:r>
          </a:p>
          <a:p>
            <a:pPr lvl="1">
              <a:spcBef>
                <a:spcPct val="50000"/>
              </a:spcBef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Economic feasibility</a:t>
            </a:r>
          </a:p>
          <a:p>
            <a:pPr lvl="1">
              <a:spcBef>
                <a:spcPct val="50000"/>
              </a:spcBef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Operational feasibility</a:t>
            </a:r>
          </a:p>
          <a:p>
            <a:pPr lvl="1">
              <a:spcBef>
                <a:spcPct val="50000"/>
              </a:spcBef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altLang="zh-CN" sz="2800" dirty="0">
                <a:latin typeface="Times New Roman" panose="02020603050405020304" pitchFamily="18" charset="0"/>
              </a:rPr>
              <a:t>[ Social feasibility ], </a:t>
            </a:r>
          </a:p>
          <a:p>
            <a:pPr lvl="3">
              <a:spcBef>
                <a:spcPct val="50000"/>
              </a:spcBef>
              <a:buClr>
                <a:srgbClr val="FF0000"/>
              </a:buClr>
              <a:buFont typeface="Wingdings" panose="05000000000000000000" pitchFamily="2" charset="2"/>
              <a:buChar char="l"/>
            </a:pPr>
            <a:r>
              <a:rPr lang="en-US" altLang="zh-CN" sz="2800" dirty="0">
                <a:latin typeface="Times New Roman" panose="02020603050405020304" pitchFamily="18" charset="0"/>
              </a:rPr>
              <a:t>including law,  human right, market, policy…</a:t>
            </a:r>
          </a:p>
          <a:p>
            <a:pPr lvl="1">
              <a:spcBef>
                <a:spcPct val="50000"/>
              </a:spcBef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altLang="zh-CN" sz="2800" dirty="0">
                <a:latin typeface="Times New Roman" panose="02020603050405020304" pitchFamily="18" charset="0"/>
              </a:rPr>
              <a:t>decision making</a:t>
            </a:r>
            <a:r>
              <a:rPr lang="zh-CN" altLang="en-US" sz="2800" dirty="0">
                <a:latin typeface="Times New Roman" panose="02020603050405020304" pitchFamily="18" charset="0"/>
                <a:ea typeface="华文楷体" panose="02010600040101010101" pitchFamily="2" charset="-122"/>
              </a:rPr>
              <a:t>（方案的选择</a:t>
            </a:r>
            <a:r>
              <a:rPr lang="zh-CN" altLang="en-US" sz="2800" dirty="0">
                <a:latin typeface="Times New Roman" panose="02020603050405020304" pitchFamily="18" charset="0"/>
              </a:rPr>
              <a:t>）</a:t>
            </a:r>
            <a:endParaRPr lang="en-US" altLang="zh-CN" sz="2800" dirty="0">
              <a:latin typeface="Times New Roman" panose="02020603050405020304" pitchFamily="18" charset="0"/>
            </a:endParaRPr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479425" y="233363"/>
            <a:ext cx="82788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ctr"/>
          <a:lstStyle>
            <a:lvl1pPr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 algn="l" eaLnBrk="0" hangingPunct="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zh-CN" altLang="en-US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可行性分析的具体任务</a:t>
            </a:r>
            <a:endParaRPr lang="en-US" altLang="zh-CN" sz="4000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pull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522288" y="323850"/>
            <a:ext cx="6172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ctr"/>
          <a:lstStyle>
            <a:lvl1pPr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 algn="l" eaLnBrk="0" hangingPunct="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400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Technical Feasibility</a:t>
            </a:r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206375" y="3429000"/>
            <a:ext cx="8686800" cy="355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469900" indent="-46990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908050" indent="-436563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 algn="l" eaLnBrk="0" hangingPunct="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zh-CN" altLang="en-US" sz="390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2800" b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考虑的问题</a:t>
            </a:r>
            <a:endParaRPr lang="zh-CN" altLang="en-US" sz="2800" b="0">
              <a:solidFill>
                <a:srgbClr val="FF0000"/>
              </a:solidFill>
              <a:latin typeface="宋体" panose="02010600030101010101" pitchFamily="2" charset="-122"/>
            </a:endParaRPr>
          </a:p>
          <a:p>
            <a:pPr lvl="1">
              <a:lnSpc>
                <a:spcPct val="130000"/>
              </a:lnSpc>
              <a:buFont typeface="Wingdings" panose="05000000000000000000" pitchFamily="2" charset="2"/>
              <a:buNone/>
            </a:pPr>
            <a:r>
              <a:rPr lang="en-US" altLang="zh-CN" sz="2800">
                <a:latin typeface="华文楷体" panose="02010600040101010101" pitchFamily="2" charset="-122"/>
                <a:ea typeface="华文楷体" panose="02010600040101010101" pitchFamily="2" charset="-122"/>
              </a:rPr>
              <a:t>(1)</a:t>
            </a:r>
            <a:r>
              <a:rPr lang="zh-CN" altLang="en-US" sz="2800">
                <a:latin typeface="华文楷体" panose="02010600040101010101" pitchFamily="2" charset="-122"/>
                <a:ea typeface="华文楷体" panose="02010600040101010101" pitchFamily="2" charset="-122"/>
              </a:rPr>
              <a:t>资源</a:t>
            </a:r>
          </a:p>
          <a:p>
            <a:pPr lvl="1">
              <a:lnSpc>
                <a:spcPct val="130000"/>
              </a:lnSpc>
              <a:buFont typeface="Wingdings" panose="05000000000000000000" pitchFamily="2" charset="2"/>
              <a:buNone/>
            </a:pPr>
            <a:r>
              <a:rPr lang="en-US" altLang="zh-CN" sz="2800">
                <a:latin typeface="华文楷体" panose="02010600040101010101" pitchFamily="2" charset="-122"/>
                <a:ea typeface="华文楷体" panose="02010600040101010101" pitchFamily="2" charset="-122"/>
              </a:rPr>
              <a:t>(2)</a:t>
            </a:r>
            <a:r>
              <a:rPr lang="zh-CN" altLang="en-US" sz="2800">
                <a:latin typeface="华文楷体" panose="02010600040101010101" pitchFamily="2" charset="-122"/>
                <a:ea typeface="华文楷体" panose="02010600040101010101" pitchFamily="2" charset="-122"/>
              </a:rPr>
              <a:t>工具</a:t>
            </a:r>
          </a:p>
          <a:p>
            <a:pPr lvl="1">
              <a:lnSpc>
                <a:spcPct val="130000"/>
              </a:lnSpc>
              <a:buFont typeface="Wingdings" panose="05000000000000000000" pitchFamily="2" charset="2"/>
              <a:buNone/>
            </a:pPr>
            <a:r>
              <a:rPr lang="en-US" altLang="zh-CN" sz="2800">
                <a:latin typeface="华文楷体" panose="02010600040101010101" pitchFamily="2" charset="-122"/>
                <a:ea typeface="华文楷体" panose="02010600040101010101" pitchFamily="2" charset="-122"/>
              </a:rPr>
              <a:t>(3)</a:t>
            </a:r>
            <a:r>
              <a:rPr lang="zh-CN" altLang="en-US" sz="2800">
                <a:latin typeface="华文楷体" panose="02010600040101010101" pitchFamily="2" charset="-122"/>
                <a:ea typeface="华文楷体" panose="02010600040101010101" pitchFamily="2" charset="-122"/>
              </a:rPr>
              <a:t>工艺</a:t>
            </a:r>
            <a:endParaRPr lang="en-US" altLang="zh-CN" sz="280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lvl="1">
              <a:lnSpc>
                <a:spcPct val="130000"/>
              </a:lnSpc>
              <a:buFont typeface="Wingdings" panose="05000000000000000000" pitchFamily="2" charset="2"/>
              <a:buNone/>
            </a:pPr>
            <a:r>
              <a:rPr lang="en-US" altLang="zh-CN" sz="2800">
                <a:latin typeface="华文楷体" panose="02010600040101010101" pitchFamily="2" charset="-122"/>
                <a:ea typeface="华文楷体" panose="02010600040101010101" pitchFamily="2" charset="-122"/>
              </a:rPr>
              <a:t>(4)</a:t>
            </a:r>
            <a:r>
              <a:rPr lang="zh-CN" altLang="en-US" sz="2800">
                <a:latin typeface="华文楷体" panose="02010600040101010101" pitchFamily="2" charset="-122"/>
                <a:ea typeface="华文楷体" panose="02010600040101010101" pitchFamily="2" charset="-122"/>
              </a:rPr>
              <a:t>关键算法</a:t>
            </a:r>
          </a:p>
        </p:txBody>
      </p:sp>
      <p:sp>
        <p:nvSpPr>
          <p:cNvPr id="356356" name="Rectangle 4"/>
          <p:cNvSpPr>
            <a:spLocks noChangeArrowheads="1"/>
          </p:cNvSpPr>
          <p:nvPr/>
        </p:nvSpPr>
        <p:spPr bwMode="auto">
          <a:xfrm>
            <a:off x="476250" y="1719263"/>
            <a:ext cx="8640763" cy="1643062"/>
          </a:xfrm>
          <a:prstGeom prst="rect">
            <a:avLst/>
          </a:prstGeom>
          <a:noFill/>
          <a:ln w="12700" algn="ctr">
            <a:noFill/>
            <a:miter lim="800000"/>
            <a:headEnd type="none" w="sm" len="sm"/>
            <a:tailEnd/>
          </a:ln>
          <a:effectLst/>
        </p:spPr>
        <p:txBody>
          <a:bodyPr>
            <a:spAutoFit/>
          </a:bodyPr>
          <a:lstStyle/>
          <a:p>
            <a:pPr algn="l" eaLnBrk="0" hangingPunct="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28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ea"/>
                <a:ea typeface="+mn-ea"/>
              </a:rPr>
              <a:t>根据客户提出的功能、性能要求，以及实现系统的各项约束条件，从</a:t>
            </a:r>
            <a:r>
              <a:rPr lang="zh-CN" altLang="en-US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+mn-ea"/>
                <a:ea typeface="+mn-ea"/>
              </a:rPr>
              <a:t>技术角度</a:t>
            </a:r>
            <a:r>
              <a:rPr lang="zh-CN" altLang="en-US" sz="28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ea"/>
                <a:ea typeface="+mn-ea"/>
              </a:rPr>
              <a:t>考虑一个特定软件系统解决方案的实用性及技术资源的可用性</a:t>
            </a:r>
          </a:p>
        </p:txBody>
      </p:sp>
    </p:spTree>
  </p:cSld>
  <p:clrMapOvr>
    <a:masterClrMapping/>
  </p:clrMapOvr>
  <p:transition>
    <p:pull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ChangeArrowheads="1"/>
          </p:cNvSpPr>
          <p:nvPr/>
        </p:nvSpPr>
        <p:spPr bwMode="auto">
          <a:xfrm>
            <a:off x="566738" y="323850"/>
            <a:ext cx="6172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ctr"/>
          <a:lstStyle>
            <a:lvl1pPr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 algn="l" eaLnBrk="0" hangingPunct="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zh-CN" altLang="en-US" sz="40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技术可行性</a:t>
            </a:r>
          </a:p>
        </p:txBody>
      </p:sp>
      <p:sp>
        <p:nvSpPr>
          <p:cNvPr id="12291" name="Rectangle 5"/>
          <p:cNvSpPr>
            <a:spLocks noRot="1" noChangeArrowheads="1"/>
          </p:cNvSpPr>
          <p:nvPr/>
        </p:nvSpPr>
        <p:spPr bwMode="auto">
          <a:xfrm>
            <a:off x="385763" y="1727200"/>
            <a:ext cx="8858250" cy="500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69900" indent="-4699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>
              <a:lnSpc>
                <a:spcPct val="125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o"/>
              <a:defRPr/>
            </a:pPr>
            <a:r>
              <a:rPr lang="zh-CN" altLang="en-US" sz="2800" dirty="0">
                <a:latin typeface="+mn-ea"/>
                <a:ea typeface="+mn-ea"/>
              </a:rPr>
              <a:t>技术分析 </a:t>
            </a:r>
            <a:endParaRPr lang="en-US" altLang="zh-CN" sz="2800" dirty="0">
              <a:latin typeface="+mn-ea"/>
              <a:ea typeface="+mn-ea"/>
            </a:endParaRPr>
          </a:p>
          <a:p>
            <a:pPr marL="0" indent="0" algn="l">
              <a:lnSpc>
                <a:spcPct val="125000"/>
              </a:lnSpc>
              <a:spcBef>
                <a:spcPct val="20000"/>
              </a:spcBef>
              <a:buClr>
                <a:srgbClr val="FF0000"/>
              </a:buClr>
              <a:defRPr/>
            </a:pPr>
            <a:r>
              <a:rPr lang="en-US" altLang="zh-CN" sz="2800" dirty="0">
                <a:solidFill>
                  <a:schemeClr val="tx1"/>
                </a:solidFill>
                <a:latin typeface="+mn-ea"/>
                <a:ea typeface="+mn-ea"/>
              </a:rPr>
              <a:t>   </a:t>
            </a: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当前的科学技术是否支持系统开发的全过程。</a:t>
            </a:r>
          </a:p>
          <a:p>
            <a:pPr algn="l">
              <a:lnSpc>
                <a:spcPct val="125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o"/>
              <a:defRPr/>
            </a:pPr>
            <a:r>
              <a:rPr lang="zh-CN" altLang="en-US" sz="2800" dirty="0">
                <a:latin typeface="+mn-ea"/>
                <a:ea typeface="+mn-ea"/>
              </a:rPr>
              <a:t>资源分析    </a:t>
            </a:r>
          </a:p>
          <a:p>
            <a:pPr algn="l">
              <a:lnSpc>
                <a:spcPct val="125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None/>
              <a:defRPr/>
            </a:pPr>
            <a:r>
              <a:rPr lang="zh-CN" altLang="en-US" sz="2600" b="0" dirty="0">
                <a:latin typeface="+mn-ea"/>
                <a:ea typeface="+mn-ea"/>
              </a:rPr>
              <a:t>   </a:t>
            </a: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论证是否具备系统开发所需的各类人员</a:t>
            </a:r>
            <a:r>
              <a:rPr lang="en-US" altLang="zh-CN" sz="2800" dirty="0">
                <a:solidFill>
                  <a:schemeClr val="tx1"/>
                </a:solidFill>
                <a:latin typeface="+mn-ea"/>
                <a:ea typeface="+mn-ea"/>
              </a:rPr>
              <a:t>(</a:t>
            </a: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管理人员和专业技术人员</a:t>
            </a:r>
            <a:r>
              <a:rPr lang="en-US" altLang="zh-CN" sz="2800" dirty="0">
                <a:solidFill>
                  <a:schemeClr val="tx1"/>
                </a:solidFill>
                <a:latin typeface="+mn-ea"/>
                <a:ea typeface="+mn-ea"/>
              </a:rPr>
              <a:t>)</a:t>
            </a: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、软件、硬件资源和工作环境等。</a:t>
            </a:r>
            <a:endParaRPr lang="en-US" altLang="zh-CN" sz="2800" dirty="0">
              <a:solidFill>
                <a:schemeClr val="tx1"/>
              </a:solidFill>
              <a:latin typeface="+mn-ea"/>
              <a:ea typeface="+mn-ea"/>
            </a:endParaRPr>
          </a:p>
          <a:p>
            <a:pPr algn="l">
              <a:lnSpc>
                <a:spcPct val="125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o"/>
              <a:defRPr/>
            </a:pPr>
            <a:r>
              <a:rPr lang="zh-CN" altLang="en-US" sz="2800" dirty="0">
                <a:latin typeface="+mn-ea"/>
                <a:ea typeface="+mn-ea"/>
              </a:rPr>
              <a:t>风险分析   </a:t>
            </a:r>
          </a:p>
          <a:p>
            <a:pPr algn="l">
              <a:lnSpc>
                <a:spcPct val="125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None/>
              <a:defRPr/>
            </a:pPr>
            <a:r>
              <a:rPr lang="zh-CN" altLang="en-US" sz="2600" b="0" dirty="0">
                <a:latin typeface="+mn-ea"/>
                <a:ea typeface="+mn-ea"/>
              </a:rPr>
              <a:t>   </a:t>
            </a: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在给定的约束条件下，判断能否设计并实现系统所需功能和性能。</a:t>
            </a:r>
          </a:p>
        </p:txBody>
      </p:sp>
      <p:sp>
        <p:nvSpPr>
          <p:cNvPr id="2" name="矩形 1"/>
          <p:cNvSpPr/>
          <p:nvPr/>
        </p:nvSpPr>
        <p:spPr>
          <a:xfrm>
            <a:off x="3671888" y="4733925"/>
            <a:ext cx="2041525" cy="4905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>
              <a:lnSpc>
                <a:spcPct val="125000"/>
              </a:lnSpc>
              <a:spcBef>
                <a:spcPct val="20000"/>
              </a:spcBef>
              <a:buClr>
                <a:srgbClr val="FF0000"/>
              </a:buClr>
              <a:defRPr/>
            </a:pPr>
            <a:r>
              <a:rPr lang="zh-CN" altLang="en-US" sz="2400" dirty="0">
                <a:solidFill>
                  <a:srgbClr val="0000FF"/>
                </a:solidFill>
                <a:latin typeface="+mn-ea"/>
              </a:rPr>
              <a:t>（太空旅游）</a:t>
            </a:r>
          </a:p>
        </p:txBody>
      </p:sp>
      <p:sp>
        <p:nvSpPr>
          <p:cNvPr id="5" name="矩形 4"/>
          <p:cNvSpPr/>
          <p:nvPr/>
        </p:nvSpPr>
        <p:spPr>
          <a:xfrm>
            <a:off x="3479800" y="1774825"/>
            <a:ext cx="2970213" cy="5540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>
              <a:lnSpc>
                <a:spcPct val="125000"/>
              </a:lnSpc>
              <a:spcBef>
                <a:spcPct val="20000"/>
              </a:spcBef>
              <a:buClr>
                <a:srgbClr val="FF0000"/>
              </a:buClr>
              <a:defRPr/>
            </a:pPr>
            <a:r>
              <a:rPr lang="zh-CN" altLang="en-US" sz="2400" dirty="0">
                <a:solidFill>
                  <a:srgbClr val="0000FF"/>
                </a:solidFill>
                <a:latin typeface="+mn-ea"/>
              </a:rPr>
              <a:t>（不要充电的手机）</a:t>
            </a:r>
          </a:p>
        </p:txBody>
      </p:sp>
      <p:sp>
        <p:nvSpPr>
          <p:cNvPr id="6" name="矩形 5"/>
          <p:cNvSpPr/>
          <p:nvPr/>
        </p:nvSpPr>
        <p:spPr>
          <a:xfrm>
            <a:off x="3581400" y="3028950"/>
            <a:ext cx="2041525" cy="4905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>
              <a:lnSpc>
                <a:spcPct val="125000"/>
              </a:lnSpc>
              <a:spcBef>
                <a:spcPct val="20000"/>
              </a:spcBef>
              <a:buClr>
                <a:srgbClr val="FF0000"/>
              </a:buClr>
              <a:defRPr/>
            </a:pPr>
            <a:r>
              <a:rPr lang="zh-CN" altLang="en-US" sz="2400" dirty="0">
                <a:solidFill>
                  <a:srgbClr val="0000FF"/>
                </a:solidFill>
                <a:latin typeface="+mn-ea"/>
              </a:rPr>
              <a:t>（网络游戏）</a:t>
            </a:r>
          </a:p>
        </p:txBody>
      </p:sp>
    </p:spTree>
  </p:cSld>
  <p:clrMapOvr>
    <a:masterClrMapping/>
  </p:clrMapOvr>
  <p:transition>
    <p:pull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ChangeArrowheads="1"/>
          </p:cNvSpPr>
          <p:nvPr/>
        </p:nvSpPr>
        <p:spPr bwMode="auto">
          <a:xfrm>
            <a:off x="566738" y="323850"/>
            <a:ext cx="6172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ctr"/>
          <a:lstStyle>
            <a:lvl1pPr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 algn="l" eaLnBrk="0" hangingPunct="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zh-CN" altLang="en-US" sz="40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技术可行性</a:t>
            </a:r>
          </a:p>
        </p:txBody>
      </p:sp>
      <p:sp>
        <p:nvSpPr>
          <p:cNvPr id="13315" name="Rectangle 5"/>
          <p:cNvSpPr>
            <a:spLocks noRot="1" noChangeArrowheads="1"/>
          </p:cNvSpPr>
          <p:nvPr/>
        </p:nvSpPr>
        <p:spPr bwMode="auto">
          <a:xfrm>
            <a:off x="603250" y="2528888"/>
            <a:ext cx="8378825" cy="261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69900" indent="-4699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>
              <a:lnSpc>
                <a:spcPct val="135000"/>
              </a:lnSpc>
              <a:spcBef>
                <a:spcPct val="20000"/>
              </a:spcBef>
              <a:buClr>
                <a:srgbClr val="FF0000"/>
              </a:buClr>
              <a:buSzPct val="60000"/>
              <a:buFont typeface="Wingdings" pitchFamily="2" charset="2"/>
              <a:buChar char="u"/>
              <a:defRPr/>
            </a:pP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技术发展快</a:t>
            </a:r>
          </a:p>
          <a:p>
            <a:pPr algn="l">
              <a:lnSpc>
                <a:spcPct val="135000"/>
              </a:lnSpc>
              <a:spcBef>
                <a:spcPct val="20000"/>
              </a:spcBef>
              <a:buClr>
                <a:srgbClr val="FF0000"/>
              </a:buClr>
              <a:buSzPct val="60000"/>
              <a:buFont typeface="Wingdings" pitchFamily="2" charset="2"/>
              <a:buChar char="u"/>
              <a:defRPr/>
            </a:pP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领域知识不熟悉 </a:t>
            </a:r>
          </a:p>
          <a:p>
            <a:pPr algn="l">
              <a:lnSpc>
                <a:spcPct val="135000"/>
              </a:lnSpc>
              <a:spcBef>
                <a:spcPct val="20000"/>
              </a:spcBef>
              <a:buClr>
                <a:srgbClr val="FF0000"/>
              </a:buClr>
              <a:buSzPct val="60000"/>
              <a:buFont typeface="Wingdings" pitchFamily="2" charset="2"/>
              <a:buChar char="u"/>
              <a:defRPr/>
            </a:pP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系统目标、功能和性能不确定</a:t>
            </a:r>
          </a:p>
          <a:p>
            <a:pPr algn="l">
              <a:lnSpc>
                <a:spcPct val="135000"/>
              </a:lnSpc>
              <a:spcBef>
                <a:spcPct val="20000"/>
              </a:spcBef>
              <a:buClr>
                <a:srgbClr val="FF0000"/>
              </a:buClr>
              <a:buSzPct val="60000"/>
              <a:buFont typeface="Wingdings" pitchFamily="2" charset="2"/>
              <a:buChar char="u"/>
              <a:defRPr/>
            </a:pP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难以建立分析模型、仿真模型</a:t>
            </a:r>
          </a:p>
        </p:txBody>
      </p:sp>
      <p:sp>
        <p:nvSpPr>
          <p:cNvPr id="13316" name="Rectangle 6"/>
          <p:cNvSpPr>
            <a:spLocks noChangeArrowheads="1"/>
          </p:cNvSpPr>
          <p:nvPr/>
        </p:nvSpPr>
        <p:spPr bwMode="auto">
          <a:xfrm>
            <a:off x="476250" y="1717675"/>
            <a:ext cx="1768475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lnSpc>
                <a:spcPct val="125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o"/>
              <a:defRPr/>
            </a:pPr>
            <a:r>
              <a:rPr lang="zh-CN" altLang="en-US" sz="2800" dirty="0">
                <a:latin typeface="+mn-ea"/>
                <a:ea typeface="+mn-ea"/>
              </a:rPr>
              <a:t> 困难性</a:t>
            </a:r>
          </a:p>
        </p:txBody>
      </p:sp>
    </p:spTree>
  </p:cSld>
  <p:clrMapOvr>
    <a:masterClrMapping/>
  </p:clrMapOvr>
  <p:transition>
    <p:pull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566738" y="233363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ctr"/>
          <a:lstStyle>
            <a:lvl1pPr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 algn="l" eaLnBrk="0" hangingPunct="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400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Economic Feasibility</a:t>
            </a:r>
          </a:p>
        </p:txBody>
      </p:sp>
      <p:graphicFrame>
        <p:nvGraphicFramePr>
          <p:cNvPr id="13315" name="Object 3">
            <a:hlinkClick r:id="" action="ppaction://ole?verb=0"/>
          </p:cNvPr>
          <p:cNvGraphicFramePr>
            <a:graphicFrameLocks/>
          </p:cNvGraphicFramePr>
          <p:nvPr/>
        </p:nvGraphicFramePr>
        <p:xfrm>
          <a:off x="5876925" y="323850"/>
          <a:ext cx="2065338" cy="882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Microsoft ClipArt Gallery" r:id="rId3" imgW="5189538" imgH="2233613" progId="MS_ClipArt_Gallery">
                  <p:embed/>
                </p:oleObj>
              </mc:Choice>
              <mc:Fallback>
                <p:oleObj name="Microsoft ClipArt Gallery" r:id="rId3" imgW="5189538" imgH="2233613" progId="MS_ClipArt_Gallery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76925" y="323850"/>
                        <a:ext cx="2065338" cy="882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534988" y="2890838"/>
            <a:ext cx="8763000" cy="395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469900" indent="-4699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908050" indent="-436563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93863" indent="-3873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  <a:buFont typeface="Wingdings" panose="05000000000000000000" pitchFamily="2" charset="2"/>
              <a:buChar char="Ø"/>
              <a:defRPr/>
            </a:pPr>
            <a:r>
              <a:rPr lang="zh-CN" altLang="en-US" sz="2800" b="0" dirty="0">
                <a:latin typeface="黑体" pitchFamily="2" charset="-122"/>
                <a:ea typeface="黑体" pitchFamily="2" charset="-122"/>
              </a:rPr>
              <a:t>考虑的问题</a:t>
            </a:r>
          </a:p>
          <a:p>
            <a:pPr lvl="1" algn="l">
              <a:lnSpc>
                <a:spcPct val="150000"/>
              </a:lnSpc>
              <a:buClr>
                <a:srgbClr val="FF0000"/>
              </a:buClr>
              <a:buFont typeface="Wingdings" panose="05000000000000000000" pitchFamily="2" charset="2"/>
              <a:buChar char="l"/>
              <a:defRPr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成本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/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效益分析</a:t>
            </a:r>
          </a:p>
          <a:p>
            <a:pPr lvl="3" algn="l">
              <a:lnSpc>
                <a:spcPct val="150000"/>
              </a:lnSpc>
              <a:buClr>
                <a:srgbClr val="FF0000"/>
              </a:buClr>
              <a:buFont typeface="Wingdings" pitchFamily="2" charset="2"/>
              <a:buChar char="ü"/>
              <a:defRPr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有形成本、效益</a:t>
            </a:r>
          </a:p>
          <a:p>
            <a:pPr lvl="3" algn="l"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ü"/>
              <a:defRPr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无形成本、效益</a:t>
            </a:r>
          </a:p>
          <a:p>
            <a:pPr lvl="1" algn="l">
              <a:lnSpc>
                <a:spcPct val="150000"/>
              </a:lnSpc>
              <a:buClr>
                <a:srgbClr val="FF0000"/>
              </a:buClr>
              <a:buFont typeface="Wingdings" panose="05000000000000000000" pitchFamily="2" charset="2"/>
              <a:buChar char="l"/>
              <a:defRPr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价值和成本的关系</a:t>
            </a:r>
          </a:p>
          <a:p>
            <a:pPr lvl="3" algn="l">
              <a:lnSpc>
                <a:spcPct val="150000"/>
              </a:lnSpc>
              <a:buClr>
                <a:srgbClr val="FF0000"/>
              </a:buClr>
              <a:buFont typeface="Wingdings" pitchFamily="2" charset="2"/>
              <a:buChar char="ü"/>
              <a:defRPr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质量与价值、成本的关系</a:t>
            </a:r>
          </a:p>
          <a:p>
            <a:pPr lvl="3" algn="l">
              <a:lnSpc>
                <a:spcPct val="150000"/>
              </a:lnSpc>
              <a:buClr>
                <a:srgbClr val="FF0000"/>
              </a:buClr>
              <a:buFont typeface="Wingdings" pitchFamily="2" charset="2"/>
              <a:buChar char="ü"/>
              <a:defRPr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价值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/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成本的均衡</a:t>
            </a:r>
          </a:p>
        </p:txBody>
      </p:sp>
      <p:sp>
        <p:nvSpPr>
          <p:cNvPr id="357381" name="Rectangle 5"/>
          <p:cNvSpPr>
            <a:spLocks noChangeArrowheads="1"/>
          </p:cNvSpPr>
          <p:nvPr/>
        </p:nvSpPr>
        <p:spPr bwMode="auto">
          <a:xfrm>
            <a:off x="476250" y="1628775"/>
            <a:ext cx="8261350" cy="1384300"/>
          </a:xfrm>
          <a:prstGeom prst="rect">
            <a:avLst/>
          </a:prstGeom>
          <a:noFill/>
          <a:ln w="12700" algn="ctr">
            <a:noFill/>
            <a:miter lim="800000"/>
            <a:headEnd type="none" w="sm" len="sm"/>
            <a:tailEnd/>
          </a:ln>
          <a:effectLst/>
        </p:spPr>
        <p:txBody>
          <a:bodyPr>
            <a:spAutoFit/>
          </a:bodyPr>
          <a:lstStyle/>
          <a:p>
            <a:pPr algn="l" eaLnBrk="0" hangingPunct="0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sz="28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ea"/>
                <a:ea typeface="+mn-ea"/>
              </a:rPr>
              <a:t>估计项目开发成本，投入使用后带来的利润，进行成本效益分析。</a:t>
            </a:r>
          </a:p>
        </p:txBody>
      </p:sp>
    </p:spTree>
  </p:cSld>
  <p:clrMapOvr>
    <a:masterClrMapping/>
  </p:clrMapOvr>
  <p:transition>
    <p:pull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ChangeArrowheads="1"/>
          </p:cNvSpPr>
          <p:nvPr/>
        </p:nvSpPr>
        <p:spPr bwMode="auto">
          <a:xfrm>
            <a:off x="522288" y="1854200"/>
            <a:ext cx="7108825" cy="3014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469900" indent="-4699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908050" indent="-436563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>
              <a:spcBef>
                <a:spcPct val="20000"/>
              </a:spcBef>
              <a:buClr>
                <a:srgbClr val="FF0000"/>
              </a:buClr>
              <a:buFont typeface="Wingdings" panose="05000000000000000000" pitchFamily="2" charset="2"/>
              <a:buChar char="Ø"/>
              <a:defRPr/>
            </a:pPr>
            <a:r>
              <a:rPr lang="zh-CN" altLang="en-US" sz="2800" dirty="0">
                <a:latin typeface="+mn-ea"/>
                <a:ea typeface="+mn-ea"/>
              </a:rPr>
              <a:t>成本和效益的估算</a:t>
            </a:r>
          </a:p>
          <a:p>
            <a:pPr lvl="1" algn="l">
              <a:lnSpc>
                <a:spcPct val="120000"/>
              </a:lnSpc>
              <a:spcBef>
                <a:spcPts val="1800"/>
              </a:spcBef>
              <a:buClr>
                <a:srgbClr val="FF0000"/>
              </a:buClr>
              <a:buFont typeface="Wingdings" pitchFamily="2" charset="2"/>
              <a:buChar char="ü"/>
              <a:defRPr/>
            </a:pP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开发成本的估算</a:t>
            </a:r>
          </a:p>
          <a:p>
            <a:pPr lvl="1" algn="l">
              <a:lnSpc>
                <a:spcPct val="12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ü"/>
              <a:defRPr/>
            </a:pP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开发效益的估算</a:t>
            </a:r>
          </a:p>
          <a:p>
            <a:pPr lvl="1" algn="l">
              <a:lnSpc>
                <a:spcPct val="12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ü"/>
              <a:defRPr/>
            </a:pP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运行成本的估算</a:t>
            </a:r>
          </a:p>
          <a:p>
            <a:pPr lvl="1" algn="l">
              <a:lnSpc>
                <a:spcPct val="12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ü"/>
              <a:defRPr/>
            </a:pP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运行效益的估算</a:t>
            </a:r>
          </a:p>
        </p:txBody>
      </p:sp>
      <p:sp>
        <p:nvSpPr>
          <p:cNvPr id="14339" name="Rectangle 4"/>
          <p:cNvSpPr>
            <a:spLocks noChangeArrowheads="1"/>
          </p:cNvSpPr>
          <p:nvPr/>
        </p:nvSpPr>
        <p:spPr bwMode="auto">
          <a:xfrm>
            <a:off x="525463" y="5384800"/>
            <a:ext cx="80073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 algn="l" eaLnBrk="0" hangingPunct="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2800">
                <a:latin typeface="华文楷体" panose="02010600040101010101" pitchFamily="2" charset="-122"/>
                <a:ea typeface="华文楷体" panose="02010600040101010101" pitchFamily="2" charset="-122"/>
              </a:rPr>
              <a:t>系统分析员主要需要考虑的基于计算机系统的成本</a:t>
            </a:r>
          </a:p>
        </p:txBody>
      </p:sp>
      <p:sp>
        <p:nvSpPr>
          <p:cNvPr id="14340" name="Rectangle 5"/>
          <p:cNvSpPr>
            <a:spLocks noChangeArrowheads="1"/>
          </p:cNvSpPr>
          <p:nvPr/>
        </p:nvSpPr>
        <p:spPr bwMode="auto">
          <a:xfrm>
            <a:off x="657225" y="2794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ctr"/>
          <a:lstStyle>
            <a:lvl1pPr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 algn="l" eaLnBrk="0" hangingPunct="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zh-CN" altLang="en-US" sz="40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经济可行性</a:t>
            </a:r>
          </a:p>
        </p:txBody>
      </p:sp>
    </p:spTree>
  </p:cSld>
  <p:clrMapOvr>
    <a:masterClrMapping/>
  </p:clrMapOvr>
  <p:transition>
    <p:pull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296863" y="1763713"/>
            <a:ext cx="8802687" cy="461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lnSpc>
                <a:spcPct val="150000"/>
              </a:lnSpc>
              <a:defRPr/>
            </a:pPr>
            <a:r>
              <a:rPr lang="zh-CN" altLang="en-US" sz="2800" dirty="0">
                <a:latin typeface="+mn-ea"/>
                <a:ea typeface="+mn-ea"/>
              </a:rPr>
              <a:t>（</a:t>
            </a:r>
            <a:r>
              <a:rPr lang="en-US" altLang="zh-CN" sz="2800" dirty="0">
                <a:latin typeface="+mn-ea"/>
                <a:ea typeface="+mn-ea"/>
              </a:rPr>
              <a:t>1</a:t>
            </a:r>
            <a:r>
              <a:rPr lang="zh-CN" altLang="en-US" sz="2800" dirty="0">
                <a:latin typeface="+mn-ea"/>
                <a:ea typeface="+mn-ea"/>
              </a:rPr>
              <a:t>）</a:t>
            </a: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办公室房租。</a:t>
            </a:r>
          </a:p>
          <a:p>
            <a:pPr algn="l" eaLnBrk="1" hangingPunct="1">
              <a:lnSpc>
                <a:spcPct val="150000"/>
              </a:lnSpc>
              <a:defRPr/>
            </a:pPr>
            <a:r>
              <a:rPr lang="zh-CN" altLang="en-US" sz="2800" dirty="0">
                <a:latin typeface="+mn-ea"/>
                <a:ea typeface="+mn-ea"/>
              </a:rPr>
              <a:t>（</a:t>
            </a:r>
            <a:r>
              <a:rPr lang="en-US" altLang="zh-CN" sz="2800" dirty="0">
                <a:latin typeface="+mn-ea"/>
                <a:ea typeface="+mn-ea"/>
              </a:rPr>
              <a:t>2</a:t>
            </a:r>
            <a:r>
              <a:rPr lang="zh-CN" altLang="en-US" sz="2800" dirty="0">
                <a:latin typeface="+mn-ea"/>
                <a:ea typeface="+mn-ea"/>
              </a:rPr>
              <a:t>）</a:t>
            </a: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办公用品，如桌、椅、书柜、照明电器、空调等。</a:t>
            </a:r>
          </a:p>
          <a:p>
            <a:pPr algn="l" eaLnBrk="1" hangingPunct="1">
              <a:lnSpc>
                <a:spcPct val="150000"/>
              </a:lnSpc>
              <a:defRPr/>
            </a:pPr>
            <a:r>
              <a:rPr lang="zh-CN" altLang="en-US" sz="2800" dirty="0">
                <a:latin typeface="+mn-ea"/>
                <a:ea typeface="+mn-ea"/>
              </a:rPr>
              <a:t>（</a:t>
            </a:r>
            <a:r>
              <a:rPr lang="en-US" altLang="zh-CN" sz="2800" dirty="0">
                <a:latin typeface="+mn-ea"/>
                <a:ea typeface="+mn-ea"/>
              </a:rPr>
              <a:t>3</a:t>
            </a:r>
            <a:r>
              <a:rPr lang="zh-CN" altLang="en-US" sz="2800" dirty="0">
                <a:latin typeface="+mn-ea"/>
                <a:ea typeface="+mn-ea"/>
              </a:rPr>
              <a:t>）</a:t>
            </a: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计算机、打印机、网络等硬件设备。</a:t>
            </a:r>
          </a:p>
          <a:p>
            <a:pPr algn="l" eaLnBrk="1" hangingPunct="1">
              <a:lnSpc>
                <a:spcPct val="150000"/>
              </a:lnSpc>
              <a:defRPr/>
            </a:pPr>
            <a:r>
              <a:rPr lang="zh-CN" altLang="en-US" sz="2800" dirty="0">
                <a:latin typeface="+mn-ea"/>
                <a:ea typeface="+mn-ea"/>
              </a:rPr>
              <a:t>（</a:t>
            </a:r>
            <a:r>
              <a:rPr lang="en-US" altLang="zh-CN" sz="2800" dirty="0">
                <a:latin typeface="+mn-ea"/>
                <a:ea typeface="+mn-ea"/>
              </a:rPr>
              <a:t>4</a:t>
            </a:r>
            <a:r>
              <a:rPr lang="zh-CN" altLang="en-US" sz="2800" dirty="0">
                <a:latin typeface="+mn-ea"/>
                <a:ea typeface="+mn-ea"/>
              </a:rPr>
              <a:t>）</a:t>
            </a: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电话、传真等通讯设备以及通讯费用。</a:t>
            </a:r>
          </a:p>
          <a:p>
            <a:pPr algn="l" eaLnBrk="1" hangingPunct="1">
              <a:lnSpc>
                <a:spcPct val="150000"/>
              </a:lnSpc>
              <a:defRPr/>
            </a:pPr>
            <a:r>
              <a:rPr lang="zh-CN" altLang="en-US" sz="2800" dirty="0">
                <a:latin typeface="+mn-ea"/>
                <a:ea typeface="+mn-ea"/>
              </a:rPr>
              <a:t>（</a:t>
            </a:r>
            <a:r>
              <a:rPr lang="en-US" altLang="zh-CN" sz="2800" dirty="0">
                <a:latin typeface="+mn-ea"/>
                <a:ea typeface="+mn-ea"/>
              </a:rPr>
              <a:t>5</a:t>
            </a:r>
            <a:r>
              <a:rPr lang="zh-CN" altLang="en-US" sz="2800" dirty="0">
                <a:latin typeface="+mn-ea"/>
                <a:ea typeface="+mn-ea"/>
              </a:rPr>
              <a:t>）</a:t>
            </a: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资料费。</a:t>
            </a:r>
          </a:p>
          <a:p>
            <a:pPr algn="l" eaLnBrk="1" hangingPunct="1">
              <a:lnSpc>
                <a:spcPct val="150000"/>
              </a:lnSpc>
              <a:defRPr/>
            </a:pPr>
            <a:r>
              <a:rPr lang="zh-CN" altLang="en-US" sz="2800" dirty="0">
                <a:latin typeface="+mn-ea"/>
                <a:ea typeface="+mn-ea"/>
              </a:rPr>
              <a:t>（</a:t>
            </a:r>
            <a:r>
              <a:rPr lang="en-US" altLang="zh-CN" sz="2800" dirty="0">
                <a:latin typeface="+mn-ea"/>
                <a:ea typeface="+mn-ea"/>
              </a:rPr>
              <a:t>6</a:t>
            </a:r>
            <a:r>
              <a:rPr lang="zh-CN" altLang="en-US" sz="2800" dirty="0">
                <a:latin typeface="+mn-ea"/>
                <a:ea typeface="+mn-ea"/>
              </a:rPr>
              <a:t>）</a:t>
            </a: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办公消耗，如水电费、打印复印费等。</a:t>
            </a:r>
          </a:p>
          <a:p>
            <a:pPr algn="l" eaLnBrk="1" hangingPunct="1">
              <a:lnSpc>
                <a:spcPct val="150000"/>
              </a:lnSpc>
              <a:defRPr/>
            </a:pPr>
            <a:r>
              <a:rPr lang="zh-CN" altLang="en-US" sz="2800" dirty="0">
                <a:latin typeface="+mn-ea"/>
                <a:ea typeface="+mn-ea"/>
              </a:rPr>
              <a:t>（</a:t>
            </a:r>
            <a:r>
              <a:rPr lang="en-US" altLang="zh-CN" sz="2800" dirty="0">
                <a:latin typeface="+mn-ea"/>
                <a:ea typeface="+mn-ea"/>
              </a:rPr>
              <a:t>7</a:t>
            </a:r>
            <a:r>
              <a:rPr lang="zh-CN" altLang="en-US" sz="2800" dirty="0">
                <a:latin typeface="+mn-ea"/>
                <a:ea typeface="+mn-ea"/>
              </a:rPr>
              <a:t>）软件开发人员与行政人员的工资。</a:t>
            </a:r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657225" y="593725"/>
            <a:ext cx="2755900" cy="6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 algn="l" eaLnBrk="0" hangingPunct="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90000"/>
              </a:lnSpc>
              <a:buClrTx/>
              <a:buFontTx/>
              <a:buNone/>
            </a:pPr>
            <a:r>
              <a:rPr lang="zh-CN" altLang="en-US" sz="40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软件的成本</a:t>
            </a:r>
          </a:p>
        </p:txBody>
      </p:sp>
    </p:spTree>
  </p:cSld>
  <p:clrMapOvr>
    <a:masterClrMapping/>
  </p:clrMapOvr>
  <p:transition>
    <p:pull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0" y="414338"/>
            <a:ext cx="9144000" cy="593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ts val="0"/>
              </a:spcBef>
              <a:spcAft>
                <a:spcPts val="2400"/>
              </a:spcAft>
              <a:defRPr/>
            </a:pPr>
            <a:r>
              <a:rPr lang="zh-CN" altLang="en-US" sz="2800" dirty="0">
                <a:latin typeface="+mn-ea"/>
                <a:ea typeface="+mn-ea"/>
              </a:rPr>
              <a:t>（</a:t>
            </a:r>
            <a:r>
              <a:rPr lang="en-US" altLang="zh-CN" sz="2800" dirty="0">
                <a:latin typeface="+mn-ea"/>
                <a:ea typeface="+mn-ea"/>
              </a:rPr>
              <a:t>8</a:t>
            </a:r>
            <a:r>
              <a:rPr lang="zh-CN" altLang="en-US" sz="2800" dirty="0">
                <a:latin typeface="+mn-ea"/>
                <a:ea typeface="+mn-ea"/>
              </a:rPr>
              <a:t>）</a:t>
            </a: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购买系统软件的费用，如买操作系统、数据库、软件开发工具等。有些老板买盗版的系统软件，却按市场价算成本，可从美国佬那里赚一笔。</a:t>
            </a:r>
          </a:p>
          <a:p>
            <a:pPr algn="l" eaLnBrk="1" hangingPunct="1">
              <a:spcBef>
                <a:spcPts val="0"/>
              </a:spcBef>
              <a:spcAft>
                <a:spcPts val="2400"/>
              </a:spcAft>
              <a:defRPr/>
            </a:pPr>
            <a:r>
              <a:rPr lang="zh-CN" altLang="en-US" sz="2800" dirty="0">
                <a:latin typeface="+mn-ea"/>
                <a:ea typeface="+mn-ea"/>
              </a:rPr>
              <a:t>（</a:t>
            </a:r>
            <a:r>
              <a:rPr lang="en-US" altLang="zh-CN" sz="2800" dirty="0">
                <a:latin typeface="+mn-ea"/>
                <a:ea typeface="+mn-ea"/>
              </a:rPr>
              <a:t>9</a:t>
            </a:r>
            <a:r>
              <a:rPr lang="zh-CN" altLang="en-US" sz="2800" dirty="0">
                <a:latin typeface="+mn-ea"/>
                <a:ea typeface="+mn-ea"/>
              </a:rPr>
              <a:t>）</a:t>
            </a: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做市场调查、可行性分析、需求分析的交际费用。</a:t>
            </a:r>
          </a:p>
          <a:p>
            <a:pPr algn="l" eaLnBrk="1" hangingPunct="1">
              <a:spcBef>
                <a:spcPts val="0"/>
              </a:spcBef>
              <a:spcAft>
                <a:spcPts val="2400"/>
              </a:spcAft>
              <a:defRPr/>
            </a:pPr>
            <a:r>
              <a:rPr lang="zh-CN" altLang="en-US" sz="2800" dirty="0">
                <a:latin typeface="+mn-ea"/>
                <a:ea typeface="+mn-ea"/>
              </a:rPr>
              <a:t>（</a:t>
            </a:r>
            <a:r>
              <a:rPr lang="en-US" altLang="zh-CN" sz="2800" dirty="0">
                <a:latin typeface="+mn-ea"/>
                <a:ea typeface="+mn-ea"/>
              </a:rPr>
              <a:t>10</a:t>
            </a:r>
            <a:r>
              <a:rPr lang="zh-CN" altLang="en-US" sz="2800" dirty="0">
                <a:latin typeface="+mn-ea"/>
                <a:ea typeface="+mn-ea"/>
              </a:rPr>
              <a:t>）</a:t>
            </a: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公司人员培训费用。</a:t>
            </a:r>
          </a:p>
          <a:p>
            <a:pPr algn="l" eaLnBrk="1" hangingPunct="1">
              <a:spcBef>
                <a:spcPts val="0"/>
              </a:spcBef>
              <a:spcAft>
                <a:spcPts val="2400"/>
              </a:spcAft>
              <a:defRPr/>
            </a:pPr>
            <a:r>
              <a:rPr lang="zh-CN" altLang="en-US" sz="2800" dirty="0">
                <a:latin typeface="+mn-ea"/>
                <a:ea typeface="+mn-ea"/>
              </a:rPr>
              <a:t>（</a:t>
            </a:r>
            <a:r>
              <a:rPr lang="en-US" altLang="zh-CN" sz="2800" dirty="0">
                <a:latin typeface="+mn-ea"/>
                <a:ea typeface="+mn-ea"/>
              </a:rPr>
              <a:t>11</a:t>
            </a:r>
            <a:r>
              <a:rPr lang="zh-CN" altLang="en-US" sz="2800" dirty="0">
                <a:latin typeface="+mn-ea"/>
                <a:ea typeface="+mn-ea"/>
              </a:rPr>
              <a:t>）</a:t>
            </a: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产品宣传费用。如果用</a:t>
            </a:r>
            <a:r>
              <a:rPr lang="en-US" altLang="zh-CN" sz="2800" dirty="0">
                <a:solidFill>
                  <a:schemeClr val="tx1"/>
                </a:solidFill>
                <a:latin typeface="+mn-ea"/>
                <a:ea typeface="+mn-ea"/>
              </a:rPr>
              <a:t>Internet</a:t>
            </a: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作宣传，则要考虑建设</a:t>
            </a:r>
            <a:r>
              <a:rPr lang="en-US" altLang="zh-CN" sz="2800" dirty="0">
                <a:solidFill>
                  <a:schemeClr val="tx1"/>
                </a:solidFill>
                <a:latin typeface="+mn-ea"/>
                <a:ea typeface="+mn-ea"/>
              </a:rPr>
              <a:t>Web</a:t>
            </a: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站点的费用。</a:t>
            </a:r>
          </a:p>
          <a:p>
            <a:pPr algn="l" eaLnBrk="1" hangingPunct="1">
              <a:spcBef>
                <a:spcPts val="0"/>
              </a:spcBef>
              <a:spcAft>
                <a:spcPts val="2400"/>
              </a:spcAft>
              <a:defRPr/>
            </a:pPr>
            <a:r>
              <a:rPr lang="zh-CN" altLang="en-US" sz="2800" dirty="0">
                <a:latin typeface="+mn-ea"/>
                <a:ea typeface="+mn-ea"/>
              </a:rPr>
              <a:t>（</a:t>
            </a:r>
            <a:r>
              <a:rPr lang="en-US" altLang="zh-CN" sz="2800" dirty="0">
                <a:latin typeface="+mn-ea"/>
                <a:ea typeface="+mn-ea"/>
              </a:rPr>
              <a:t>12</a:t>
            </a:r>
            <a:r>
              <a:rPr lang="zh-CN" altLang="en-US" sz="2800" dirty="0">
                <a:latin typeface="+mn-ea"/>
                <a:ea typeface="+mn-ea"/>
              </a:rPr>
              <a:t>）</a:t>
            </a: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如果客户是政府部门，还要充分考虑用于吃喝玩乐、行贿的费用。</a:t>
            </a:r>
          </a:p>
          <a:p>
            <a:pPr algn="l" eaLnBrk="1" hangingPunct="1">
              <a:spcBef>
                <a:spcPts val="0"/>
              </a:spcBef>
              <a:spcAft>
                <a:spcPts val="2400"/>
              </a:spcAft>
              <a:defRPr/>
            </a:pPr>
            <a:r>
              <a:rPr lang="zh-CN" altLang="en-US" sz="2800" dirty="0">
                <a:latin typeface="+mn-ea"/>
                <a:ea typeface="+mn-ea"/>
              </a:rPr>
              <a:t>（</a:t>
            </a:r>
            <a:r>
              <a:rPr lang="en-US" altLang="zh-CN" sz="2800" dirty="0">
                <a:latin typeface="+mn-ea"/>
                <a:ea typeface="+mn-ea"/>
              </a:rPr>
              <a:t>13</a:t>
            </a:r>
            <a:r>
              <a:rPr lang="zh-CN" altLang="en-US" sz="2800" dirty="0">
                <a:latin typeface="+mn-ea"/>
                <a:ea typeface="+mn-ea"/>
              </a:rPr>
              <a:t>）</a:t>
            </a: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如果公司的风水不好，会有很多莫名其妙的管理费。</a:t>
            </a:r>
          </a:p>
        </p:txBody>
      </p:sp>
    </p:spTree>
  </p:cSld>
  <p:clrMapOvr>
    <a:masterClrMapping/>
  </p:clrMapOvr>
  <p:transition>
    <p:pull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431800" y="458788"/>
            <a:ext cx="8640763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 algn="l" eaLnBrk="0" hangingPunct="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zh-CN" altLang="en-US" sz="40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系统开发和每年运行费用举例</a:t>
            </a:r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468313" y="1763713"/>
            <a:ext cx="8829675" cy="506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469900" indent="-46990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 algn="l" eaLnBrk="0" hangingPunct="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zh-CN" sz="2800">
                <a:solidFill>
                  <a:srgbClr val="FF0000"/>
                </a:solidFill>
                <a:latin typeface="宋体" panose="02010600030101010101" pitchFamily="2" charset="-122"/>
              </a:rPr>
              <a:t>1.</a:t>
            </a:r>
            <a:r>
              <a:rPr lang="zh-CN" altLang="en-US" sz="2800">
                <a:solidFill>
                  <a:srgbClr val="FF0000"/>
                </a:solidFill>
                <a:latin typeface="宋体" panose="02010600030101010101" pitchFamily="2" charset="-122"/>
              </a:rPr>
              <a:t>系统开发费用（一次）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zh-CN" altLang="en-US" sz="2800">
                <a:solidFill>
                  <a:srgbClr val="0000FF"/>
                </a:solidFill>
                <a:latin typeface="宋体" panose="02010600030101010101" pitchFamily="2" charset="-122"/>
              </a:rPr>
              <a:t>人员：</a:t>
            </a:r>
          </a:p>
          <a:p>
            <a:pPr lvl="1">
              <a:lnSpc>
                <a:spcPct val="105000"/>
              </a:lnSpc>
              <a:spcBef>
                <a:spcPct val="1000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altLang="zh-CN" sz="2400">
                <a:latin typeface="宋体" panose="02010600030101010101" pitchFamily="2" charset="-122"/>
              </a:rPr>
              <a:t>2</a:t>
            </a:r>
            <a:r>
              <a:rPr lang="zh-CN" altLang="en-US" sz="2400">
                <a:latin typeface="宋体" panose="02010600030101010101" pitchFamily="2" charset="-122"/>
              </a:rPr>
              <a:t>名系统分析员</a:t>
            </a:r>
            <a:r>
              <a:rPr lang="en-US" altLang="zh-CN" sz="2400">
                <a:latin typeface="宋体" panose="02010600030101010101" pitchFamily="2" charset="-122"/>
              </a:rPr>
              <a:t>(450</a:t>
            </a:r>
            <a:r>
              <a:rPr lang="zh-CN" altLang="en-US" sz="2400">
                <a:latin typeface="宋体" panose="02010600030101010101" pitchFamily="2" charset="-122"/>
              </a:rPr>
              <a:t>小时</a:t>
            </a:r>
            <a:r>
              <a:rPr lang="en-US" altLang="zh-CN" sz="2400">
                <a:latin typeface="宋体" panose="02010600030101010101" pitchFamily="2" charset="-122"/>
              </a:rPr>
              <a:t>/</a:t>
            </a:r>
            <a:r>
              <a:rPr lang="zh-CN" altLang="en-US" sz="2400">
                <a:latin typeface="宋体" panose="02010600030101010101" pitchFamily="2" charset="-122"/>
              </a:rPr>
              <a:t>名</a:t>
            </a:r>
            <a:r>
              <a:rPr lang="en-US" altLang="zh-CN" sz="2400">
                <a:latin typeface="宋体" panose="02010600030101010101" pitchFamily="2" charset="-122"/>
              </a:rPr>
              <a:t>,45</a:t>
            </a:r>
            <a:r>
              <a:rPr lang="zh-CN" altLang="en-US" sz="2400">
                <a:latin typeface="宋体" panose="02010600030101010101" pitchFamily="2" charset="-122"/>
              </a:rPr>
              <a:t>美元</a:t>
            </a:r>
            <a:r>
              <a:rPr lang="en-US" altLang="zh-CN" sz="2400">
                <a:latin typeface="宋体" panose="02010600030101010101" pitchFamily="2" charset="-122"/>
              </a:rPr>
              <a:t>/</a:t>
            </a:r>
            <a:r>
              <a:rPr lang="zh-CN" altLang="en-US" sz="2400">
                <a:latin typeface="宋体" panose="02010600030101010101" pitchFamily="2" charset="-122"/>
              </a:rPr>
              <a:t>小时</a:t>
            </a:r>
            <a:r>
              <a:rPr lang="en-US" altLang="zh-CN" sz="2400">
                <a:latin typeface="宋体" panose="02010600030101010101" pitchFamily="2" charset="-122"/>
              </a:rPr>
              <a:t>) $40,500</a:t>
            </a:r>
          </a:p>
          <a:p>
            <a:pPr lvl="1">
              <a:lnSpc>
                <a:spcPct val="120000"/>
              </a:lnSpc>
              <a:spcBef>
                <a:spcPct val="1000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altLang="zh-CN" sz="2400">
                <a:latin typeface="宋体" panose="02010600030101010101" pitchFamily="2" charset="-122"/>
              </a:rPr>
              <a:t>5</a:t>
            </a:r>
            <a:r>
              <a:rPr lang="zh-CN" altLang="en-US" sz="2400">
                <a:latin typeface="宋体" panose="02010600030101010101" pitchFamily="2" charset="-122"/>
              </a:rPr>
              <a:t>名系统开发人员</a:t>
            </a:r>
            <a:r>
              <a:rPr lang="en-US" altLang="zh-CN" sz="2400">
                <a:latin typeface="宋体" panose="02010600030101010101" pitchFamily="2" charset="-122"/>
              </a:rPr>
              <a:t>(275</a:t>
            </a:r>
            <a:r>
              <a:rPr lang="zh-CN" altLang="en-US" sz="2400">
                <a:latin typeface="宋体" panose="02010600030101010101" pitchFamily="2" charset="-122"/>
              </a:rPr>
              <a:t>小时</a:t>
            </a:r>
            <a:r>
              <a:rPr lang="en-US" altLang="zh-CN" sz="2400">
                <a:latin typeface="宋体" panose="02010600030101010101" pitchFamily="2" charset="-122"/>
              </a:rPr>
              <a:t>/</a:t>
            </a:r>
            <a:r>
              <a:rPr lang="zh-CN" altLang="en-US" sz="2400">
                <a:latin typeface="宋体" panose="02010600030101010101" pitchFamily="2" charset="-122"/>
              </a:rPr>
              <a:t>名</a:t>
            </a:r>
            <a:r>
              <a:rPr lang="en-US" altLang="zh-CN" sz="2400">
                <a:latin typeface="宋体" panose="02010600030101010101" pitchFamily="2" charset="-122"/>
              </a:rPr>
              <a:t>,36</a:t>
            </a:r>
            <a:r>
              <a:rPr lang="zh-CN" altLang="en-US" sz="2400">
                <a:latin typeface="宋体" panose="02010600030101010101" pitchFamily="2" charset="-122"/>
              </a:rPr>
              <a:t>美元</a:t>
            </a:r>
            <a:r>
              <a:rPr lang="en-US" altLang="zh-CN" sz="2400">
                <a:latin typeface="宋体" panose="02010600030101010101" pitchFamily="2" charset="-122"/>
              </a:rPr>
              <a:t>/</a:t>
            </a:r>
            <a:r>
              <a:rPr lang="zh-CN" altLang="en-US" sz="2400">
                <a:latin typeface="宋体" panose="02010600030101010101" pitchFamily="2" charset="-122"/>
              </a:rPr>
              <a:t>小时</a:t>
            </a:r>
            <a:r>
              <a:rPr lang="en-US" altLang="zh-CN" sz="2400">
                <a:latin typeface="宋体" panose="02010600030101010101" pitchFamily="2" charset="-122"/>
              </a:rPr>
              <a:t>)$49,500</a:t>
            </a:r>
          </a:p>
          <a:p>
            <a:pPr lvl="1">
              <a:lnSpc>
                <a:spcPct val="120000"/>
              </a:lnSpc>
              <a:spcBef>
                <a:spcPct val="1000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altLang="zh-CN" sz="2400">
                <a:latin typeface="宋体" panose="02010600030101010101" pitchFamily="2" charset="-122"/>
              </a:rPr>
              <a:t>1</a:t>
            </a:r>
            <a:r>
              <a:rPr lang="zh-CN" altLang="en-US" sz="2400">
                <a:latin typeface="宋体" panose="02010600030101010101" pitchFamily="2" charset="-122"/>
              </a:rPr>
              <a:t>名数据通讯专家</a:t>
            </a:r>
            <a:r>
              <a:rPr lang="en-US" altLang="zh-CN" sz="2400">
                <a:latin typeface="宋体" panose="02010600030101010101" pitchFamily="2" charset="-122"/>
              </a:rPr>
              <a:t>(60</a:t>
            </a:r>
            <a:r>
              <a:rPr lang="zh-CN" altLang="en-US" sz="2400">
                <a:latin typeface="宋体" panose="02010600030101010101" pitchFamily="2" charset="-122"/>
              </a:rPr>
              <a:t>小时</a:t>
            </a:r>
            <a:r>
              <a:rPr lang="en-US" altLang="zh-CN" sz="2400">
                <a:latin typeface="宋体" panose="02010600030101010101" pitchFamily="2" charset="-122"/>
              </a:rPr>
              <a:t>/</a:t>
            </a:r>
            <a:r>
              <a:rPr lang="zh-CN" altLang="en-US" sz="2400">
                <a:latin typeface="宋体" panose="02010600030101010101" pitchFamily="2" charset="-122"/>
              </a:rPr>
              <a:t>名</a:t>
            </a:r>
            <a:r>
              <a:rPr lang="en-US" altLang="zh-CN" sz="2400">
                <a:latin typeface="宋体" panose="02010600030101010101" pitchFamily="2" charset="-122"/>
              </a:rPr>
              <a:t>,42</a:t>
            </a:r>
            <a:r>
              <a:rPr lang="zh-CN" altLang="en-US" sz="2400">
                <a:latin typeface="宋体" panose="02010600030101010101" pitchFamily="2" charset="-122"/>
              </a:rPr>
              <a:t>美元</a:t>
            </a:r>
            <a:r>
              <a:rPr lang="en-US" altLang="zh-CN" sz="2400">
                <a:latin typeface="宋体" panose="02010600030101010101" pitchFamily="2" charset="-122"/>
              </a:rPr>
              <a:t>/</a:t>
            </a:r>
            <a:r>
              <a:rPr lang="zh-CN" altLang="en-US" sz="2400">
                <a:latin typeface="宋体" panose="02010600030101010101" pitchFamily="2" charset="-122"/>
              </a:rPr>
              <a:t>小时</a:t>
            </a:r>
            <a:r>
              <a:rPr lang="en-US" altLang="zh-CN" sz="2400">
                <a:latin typeface="宋体" panose="02010600030101010101" pitchFamily="2" charset="-122"/>
              </a:rPr>
              <a:t>) $2,400</a:t>
            </a:r>
          </a:p>
          <a:p>
            <a:pPr lvl="1">
              <a:lnSpc>
                <a:spcPct val="120000"/>
              </a:lnSpc>
              <a:spcBef>
                <a:spcPct val="1000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altLang="zh-CN" sz="2400">
                <a:latin typeface="宋体" panose="02010600030101010101" pitchFamily="2" charset="-122"/>
              </a:rPr>
              <a:t>1</a:t>
            </a:r>
            <a:r>
              <a:rPr lang="zh-CN" altLang="en-US" sz="2400">
                <a:latin typeface="宋体" panose="02010600030101010101" pitchFamily="2" charset="-122"/>
              </a:rPr>
              <a:t>名数据库管理员</a:t>
            </a:r>
            <a:r>
              <a:rPr lang="en-US" altLang="zh-CN" sz="2400">
                <a:latin typeface="宋体" panose="02010600030101010101" pitchFamily="2" charset="-122"/>
              </a:rPr>
              <a:t>(30</a:t>
            </a:r>
            <a:r>
              <a:rPr lang="zh-CN" altLang="en-US" sz="2400">
                <a:latin typeface="宋体" panose="02010600030101010101" pitchFamily="2" charset="-122"/>
              </a:rPr>
              <a:t>小时</a:t>
            </a:r>
            <a:r>
              <a:rPr lang="en-US" altLang="zh-CN" sz="2400">
                <a:latin typeface="宋体" panose="02010600030101010101" pitchFamily="2" charset="-122"/>
              </a:rPr>
              <a:t>/</a:t>
            </a:r>
            <a:r>
              <a:rPr lang="zh-CN" altLang="en-US" sz="2400">
                <a:latin typeface="宋体" panose="02010600030101010101" pitchFamily="2" charset="-122"/>
              </a:rPr>
              <a:t>名</a:t>
            </a:r>
            <a:r>
              <a:rPr lang="en-US" altLang="zh-CN" sz="2400">
                <a:latin typeface="宋体" panose="02010600030101010101" pitchFamily="2" charset="-122"/>
              </a:rPr>
              <a:t>,42</a:t>
            </a:r>
            <a:r>
              <a:rPr lang="zh-CN" altLang="en-US" sz="2400">
                <a:latin typeface="宋体" panose="02010600030101010101" pitchFamily="2" charset="-122"/>
              </a:rPr>
              <a:t>美元</a:t>
            </a:r>
            <a:r>
              <a:rPr lang="en-US" altLang="zh-CN" sz="2400">
                <a:latin typeface="宋体" panose="02010600030101010101" pitchFamily="2" charset="-122"/>
              </a:rPr>
              <a:t>/</a:t>
            </a:r>
            <a:r>
              <a:rPr lang="zh-CN" altLang="en-US" sz="2400">
                <a:latin typeface="宋体" panose="02010600030101010101" pitchFamily="2" charset="-122"/>
              </a:rPr>
              <a:t>小时</a:t>
            </a:r>
            <a:r>
              <a:rPr lang="en-US" altLang="zh-CN" sz="2400">
                <a:latin typeface="宋体" panose="02010600030101010101" pitchFamily="2" charset="-122"/>
              </a:rPr>
              <a:t>) $1,260</a:t>
            </a:r>
          </a:p>
          <a:p>
            <a:pPr lvl="1">
              <a:lnSpc>
                <a:spcPct val="120000"/>
              </a:lnSpc>
              <a:spcBef>
                <a:spcPct val="1000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altLang="zh-CN" sz="2400">
                <a:latin typeface="宋体" panose="02010600030101010101" pitchFamily="2" charset="-122"/>
              </a:rPr>
              <a:t>2</a:t>
            </a:r>
            <a:r>
              <a:rPr lang="zh-CN" altLang="en-US" sz="2400">
                <a:latin typeface="宋体" panose="02010600030101010101" pitchFamily="2" charset="-122"/>
              </a:rPr>
              <a:t>名技术写作者</a:t>
            </a:r>
            <a:r>
              <a:rPr lang="en-US" altLang="zh-CN" sz="2400">
                <a:latin typeface="宋体" panose="02010600030101010101" pitchFamily="2" charset="-122"/>
              </a:rPr>
              <a:t>(120</a:t>
            </a:r>
            <a:r>
              <a:rPr lang="zh-CN" altLang="en-US" sz="2400">
                <a:latin typeface="宋体" panose="02010600030101010101" pitchFamily="2" charset="-122"/>
              </a:rPr>
              <a:t>小时</a:t>
            </a:r>
            <a:r>
              <a:rPr lang="en-US" altLang="zh-CN" sz="2400">
                <a:latin typeface="宋体" panose="02010600030101010101" pitchFamily="2" charset="-122"/>
              </a:rPr>
              <a:t>/</a:t>
            </a:r>
            <a:r>
              <a:rPr lang="zh-CN" altLang="en-US" sz="2400">
                <a:latin typeface="宋体" panose="02010600030101010101" pitchFamily="2" charset="-122"/>
              </a:rPr>
              <a:t>名</a:t>
            </a:r>
            <a:r>
              <a:rPr lang="en-US" altLang="zh-CN" sz="2400">
                <a:latin typeface="宋体" panose="02010600030101010101" pitchFamily="2" charset="-122"/>
              </a:rPr>
              <a:t>,25</a:t>
            </a:r>
            <a:r>
              <a:rPr lang="zh-CN" altLang="en-US" sz="2400">
                <a:latin typeface="宋体" panose="02010600030101010101" pitchFamily="2" charset="-122"/>
              </a:rPr>
              <a:t>美元</a:t>
            </a:r>
            <a:r>
              <a:rPr lang="en-US" altLang="zh-CN" sz="2400">
                <a:latin typeface="宋体" panose="02010600030101010101" pitchFamily="2" charset="-122"/>
              </a:rPr>
              <a:t>/</a:t>
            </a:r>
            <a:r>
              <a:rPr lang="zh-CN" altLang="en-US" sz="2400">
                <a:latin typeface="宋体" panose="02010600030101010101" pitchFamily="2" charset="-122"/>
              </a:rPr>
              <a:t>小时</a:t>
            </a:r>
            <a:r>
              <a:rPr lang="en-US" altLang="zh-CN" sz="2400">
                <a:latin typeface="宋体" panose="02010600030101010101" pitchFamily="2" charset="-122"/>
              </a:rPr>
              <a:t>)  $6,000</a:t>
            </a:r>
          </a:p>
          <a:p>
            <a:pPr lvl="1">
              <a:lnSpc>
                <a:spcPct val="120000"/>
              </a:lnSpc>
              <a:spcBef>
                <a:spcPct val="1000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altLang="zh-CN" sz="2400">
                <a:latin typeface="宋体" panose="02010600030101010101" pitchFamily="2" charset="-122"/>
              </a:rPr>
              <a:t>1</a:t>
            </a:r>
            <a:r>
              <a:rPr lang="zh-CN" altLang="en-US" sz="2400">
                <a:latin typeface="宋体" panose="02010600030101010101" pitchFamily="2" charset="-122"/>
              </a:rPr>
              <a:t>名秘书</a:t>
            </a:r>
            <a:r>
              <a:rPr lang="en-US" altLang="zh-CN" sz="2400">
                <a:latin typeface="宋体" panose="02010600030101010101" pitchFamily="2" charset="-122"/>
              </a:rPr>
              <a:t>(160</a:t>
            </a:r>
            <a:r>
              <a:rPr lang="zh-CN" altLang="en-US" sz="2400">
                <a:latin typeface="宋体" panose="02010600030101010101" pitchFamily="2" charset="-122"/>
              </a:rPr>
              <a:t>小时</a:t>
            </a:r>
            <a:r>
              <a:rPr lang="en-US" altLang="zh-CN" sz="2400">
                <a:latin typeface="宋体" panose="02010600030101010101" pitchFamily="2" charset="-122"/>
              </a:rPr>
              <a:t>/</a:t>
            </a:r>
            <a:r>
              <a:rPr lang="zh-CN" altLang="en-US" sz="2400">
                <a:latin typeface="宋体" panose="02010600030101010101" pitchFamily="2" charset="-122"/>
              </a:rPr>
              <a:t>名</a:t>
            </a:r>
            <a:r>
              <a:rPr lang="en-US" altLang="zh-CN" sz="2400">
                <a:latin typeface="宋体" panose="02010600030101010101" pitchFamily="2" charset="-122"/>
              </a:rPr>
              <a:t>,15</a:t>
            </a:r>
            <a:r>
              <a:rPr lang="zh-CN" altLang="en-US" sz="2400">
                <a:latin typeface="宋体" panose="02010600030101010101" pitchFamily="2" charset="-122"/>
              </a:rPr>
              <a:t>美元</a:t>
            </a:r>
            <a:r>
              <a:rPr lang="en-US" altLang="zh-CN" sz="2400">
                <a:latin typeface="宋体" panose="02010600030101010101" pitchFamily="2" charset="-122"/>
              </a:rPr>
              <a:t>/</a:t>
            </a:r>
            <a:r>
              <a:rPr lang="zh-CN" altLang="en-US" sz="2400">
                <a:latin typeface="宋体" panose="02010600030101010101" pitchFamily="2" charset="-122"/>
              </a:rPr>
              <a:t>小时</a:t>
            </a:r>
            <a:r>
              <a:rPr lang="en-US" altLang="zh-CN" sz="2400">
                <a:latin typeface="宋体" panose="02010600030101010101" pitchFamily="2" charset="-122"/>
              </a:rPr>
              <a:t>)        $2,400</a:t>
            </a:r>
          </a:p>
          <a:p>
            <a:pPr lvl="1">
              <a:lnSpc>
                <a:spcPct val="120000"/>
              </a:lnSpc>
              <a:spcBef>
                <a:spcPct val="1000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altLang="zh-CN" sz="2400">
                <a:latin typeface="宋体" panose="02010600030101010101" pitchFamily="2" charset="-122"/>
              </a:rPr>
              <a:t>2</a:t>
            </a:r>
            <a:r>
              <a:rPr lang="zh-CN" altLang="en-US" sz="2400">
                <a:latin typeface="宋体" panose="02010600030101010101" pitchFamily="2" charset="-122"/>
              </a:rPr>
              <a:t>名在转换期间数据输入人员           </a:t>
            </a:r>
            <a:r>
              <a:rPr lang="en-US" altLang="zh-CN" sz="2400">
                <a:latin typeface="宋体" panose="02010600030101010101" pitchFamily="2" charset="-122"/>
              </a:rPr>
              <a:t>$49,500</a:t>
            </a:r>
          </a:p>
          <a:p>
            <a:pPr lvl="1">
              <a:lnSpc>
                <a:spcPct val="120000"/>
              </a:lnSpc>
              <a:spcBef>
                <a:spcPct val="10000"/>
              </a:spcBef>
              <a:buClr>
                <a:schemeClr val="tx2"/>
              </a:buClr>
              <a:buSzPct val="30000"/>
              <a:buFont typeface="Monotype Sorts" pitchFamily="2" charset="2"/>
              <a:buNone/>
            </a:pPr>
            <a:r>
              <a:rPr lang="en-US" altLang="zh-CN" sz="2400">
                <a:latin typeface="宋体" panose="02010600030101010101" pitchFamily="2" charset="-122"/>
              </a:rPr>
              <a:t>  (40</a:t>
            </a:r>
            <a:r>
              <a:rPr lang="zh-CN" altLang="en-US" sz="2400">
                <a:latin typeface="宋体" panose="02010600030101010101" pitchFamily="2" charset="-122"/>
              </a:rPr>
              <a:t>小时</a:t>
            </a:r>
            <a:r>
              <a:rPr lang="en-US" altLang="zh-CN" sz="2400">
                <a:latin typeface="宋体" panose="02010600030101010101" pitchFamily="2" charset="-122"/>
              </a:rPr>
              <a:t>/</a:t>
            </a:r>
            <a:r>
              <a:rPr lang="zh-CN" altLang="en-US" sz="2400">
                <a:latin typeface="宋体" panose="02010600030101010101" pitchFamily="2" charset="-122"/>
              </a:rPr>
              <a:t>名</a:t>
            </a:r>
            <a:r>
              <a:rPr lang="en-US" altLang="zh-CN" sz="2400">
                <a:latin typeface="宋体" panose="02010600030101010101" pitchFamily="2" charset="-122"/>
              </a:rPr>
              <a:t>,12</a:t>
            </a:r>
            <a:r>
              <a:rPr lang="zh-CN" altLang="en-US" sz="2400">
                <a:latin typeface="宋体" panose="02010600030101010101" pitchFamily="2" charset="-122"/>
              </a:rPr>
              <a:t>美元</a:t>
            </a:r>
            <a:r>
              <a:rPr lang="en-US" altLang="zh-CN" sz="2400">
                <a:latin typeface="宋体" panose="02010600030101010101" pitchFamily="2" charset="-122"/>
              </a:rPr>
              <a:t>/</a:t>
            </a:r>
            <a:r>
              <a:rPr lang="zh-CN" altLang="en-US" sz="2400">
                <a:latin typeface="宋体" panose="02010600030101010101" pitchFamily="2" charset="-122"/>
              </a:rPr>
              <a:t>小时</a:t>
            </a:r>
            <a:r>
              <a:rPr lang="en-US" altLang="zh-CN" sz="2400">
                <a:latin typeface="宋体" panose="02010600030101010101" pitchFamily="2" charset="-122"/>
              </a:rPr>
              <a:t>)</a:t>
            </a:r>
          </a:p>
        </p:txBody>
      </p:sp>
    </p:spTree>
  </p:cSld>
  <p:clrMapOvr>
    <a:masterClrMapping/>
  </p:clrMapOvr>
  <p:transition>
    <p:pull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454025" y="593725"/>
            <a:ext cx="8393113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 algn="l" eaLnBrk="0" hangingPunct="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zh-CN" altLang="en-US" sz="40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系统开发和每年运行费用举例</a:t>
            </a: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476250" y="1854200"/>
            <a:ext cx="8551863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469900" indent="-46990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 algn="l" eaLnBrk="0" hangingPunct="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zh-CN" altLang="en-US" sz="2800">
                <a:solidFill>
                  <a:srgbClr val="0000FF"/>
                </a:solidFill>
                <a:latin typeface="宋体" panose="02010600030101010101" pitchFamily="2" charset="-122"/>
              </a:rPr>
              <a:t>培训：</a:t>
            </a:r>
          </a:p>
          <a:p>
            <a:pPr lvl="1">
              <a:lnSpc>
                <a:spcPct val="105000"/>
              </a:lnSpc>
              <a:spcBef>
                <a:spcPct val="1000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zh-CN" altLang="en-US" sz="2400">
                <a:latin typeface="宋体" panose="02010600030101010101" pitchFamily="2" charset="-122"/>
              </a:rPr>
              <a:t>三天的开发人员内部培训课程         </a:t>
            </a:r>
            <a:r>
              <a:rPr lang="en-US" altLang="zh-CN" sz="2400">
                <a:latin typeface="宋体" panose="02010600030101010101" pitchFamily="2" charset="-122"/>
              </a:rPr>
              <a:t>$7,000</a:t>
            </a:r>
          </a:p>
          <a:p>
            <a:pPr lvl="1">
              <a:lnSpc>
                <a:spcPct val="120000"/>
              </a:lnSpc>
              <a:spcBef>
                <a:spcPct val="1000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altLang="zh-CN" sz="2400">
                <a:latin typeface="宋体" panose="02010600030101010101" pitchFamily="2" charset="-122"/>
              </a:rPr>
              <a:t>30</a:t>
            </a:r>
            <a:r>
              <a:rPr lang="zh-CN" altLang="en-US" sz="2400">
                <a:latin typeface="宋体" panose="02010600030101010101" pitchFamily="2" charset="-122"/>
              </a:rPr>
              <a:t>个用户，三天的内部培训课程       </a:t>
            </a:r>
            <a:r>
              <a:rPr lang="en-US" altLang="zh-CN" sz="2400">
                <a:latin typeface="宋体" panose="02010600030101010101" pitchFamily="2" charset="-122"/>
              </a:rPr>
              <a:t>$10,000</a:t>
            </a:r>
          </a:p>
          <a:p>
            <a:pPr>
              <a:lnSpc>
                <a:spcPct val="120000"/>
              </a:lnSpc>
              <a:spcBef>
                <a:spcPct val="10000"/>
              </a:spcBef>
              <a:buClr>
                <a:schemeClr val="tx2"/>
              </a:buClr>
              <a:buSzPct val="30000"/>
              <a:buFont typeface="Monotype Sorts" pitchFamily="2" charset="2"/>
              <a:buChar char="l"/>
            </a:pPr>
            <a:endParaRPr lang="en-US" altLang="zh-CN" sz="2400">
              <a:latin typeface="宋体" panose="02010600030101010101" pitchFamily="2" charset="-122"/>
            </a:endParaRPr>
          </a:p>
          <a:p>
            <a:pPr>
              <a:lnSpc>
                <a:spcPct val="120000"/>
              </a:lnSpc>
              <a:buSzPct val="30000"/>
              <a:buFontTx/>
              <a:buNone/>
            </a:pPr>
            <a:r>
              <a:rPr lang="zh-CN" altLang="en-US" sz="2800">
                <a:solidFill>
                  <a:srgbClr val="0000FF"/>
                </a:solidFill>
                <a:latin typeface="宋体" panose="02010600030101010101" pitchFamily="2" charset="-122"/>
              </a:rPr>
              <a:t>物资：</a:t>
            </a:r>
          </a:p>
          <a:p>
            <a:pPr lvl="1">
              <a:lnSpc>
                <a:spcPct val="120000"/>
              </a:lnSpc>
              <a:spcBef>
                <a:spcPct val="1000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zh-CN" altLang="en-US" sz="2400">
                <a:latin typeface="宋体" panose="02010600030101010101" pitchFamily="2" charset="-122"/>
              </a:rPr>
              <a:t>复印                                </a:t>
            </a:r>
            <a:r>
              <a:rPr lang="en-US" altLang="zh-CN" sz="2400">
                <a:latin typeface="宋体" panose="02010600030101010101" pitchFamily="2" charset="-122"/>
              </a:rPr>
              <a:t>$500</a:t>
            </a:r>
          </a:p>
          <a:p>
            <a:pPr lvl="1">
              <a:lnSpc>
                <a:spcPct val="120000"/>
              </a:lnSpc>
              <a:spcBef>
                <a:spcPct val="1000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zh-CN" altLang="en-US" sz="2400">
                <a:latin typeface="宋体" panose="02010600030101010101" pitchFamily="2" charset="-122"/>
              </a:rPr>
              <a:t>磁盘、纸张等消耗品</a:t>
            </a:r>
            <a:r>
              <a:rPr lang="zh-CN" altLang="en-US" sz="3000">
                <a:latin typeface="宋体" panose="02010600030101010101" pitchFamily="2" charset="-122"/>
              </a:rPr>
              <a:t>               </a:t>
            </a:r>
            <a:r>
              <a:rPr lang="en-US" altLang="zh-CN" sz="3000">
                <a:latin typeface="宋体" panose="02010600030101010101" pitchFamily="2" charset="-122"/>
              </a:rPr>
              <a:t>$</a:t>
            </a:r>
            <a:r>
              <a:rPr lang="en-US" altLang="zh-CN">
                <a:latin typeface="宋体" panose="02010600030101010101" pitchFamily="2" charset="-122"/>
              </a:rPr>
              <a:t>650</a:t>
            </a:r>
            <a:endParaRPr lang="zh-CN" altLang="en-US"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>
    <p:pull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566555" y="4199600"/>
            <a:ext cx="130514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zh-CN" altLang="en-US" sz="3200" dirty="0">
                <a:solidFill>
                  <a:srgbClr val="0000FF"/>
                </a:solidFill>
              </a:rPr>
              <a:t>软件生命周期</a:t>
            </a:r>
          </a:p>
        </p:txBody>
      </p:sp>
      <p:sp>
        <p:nvSpPr>
          <p:cNvPr id="4" name="矩形 3"/>
          <p:cNvSpPr/>
          <p:nvPr/>
        </p:nvSpPr>
        <p:spPr>
          <a:xfrm>
            <a:off x="2096725" y="3134796"/>
            <a:ext cx="21602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zh-CN" altLang="en-US" sz="3200" dirty="0">
                <a:solidFill>
                  <a:srgbClr val="00B0F0"/>
                </a:solidFill>
              </a:rPr>
              <a:t>软件定义</a:t>
            </a:r>
          </a:p>
        </p:txBody>
      </p:sp>
      <p:sp>
        <p:nvSpPr>
          <p:cNvPr id="5" name="矩形 4"/>
          <p:cNvSpPr/>
          <p:nvPr/>
        </p:nvSpPr>
        <p:spPr>
          <a:xfrm>
            <a:off x="2096725" y="4734145"/>
            <a:ext cx="21602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zh-CN" altLang="en-US" sz="3200" dirty="0">
                <a:solidFill>
                  <a:srgbClr val="00B0F0"/>
                </a:solidFill>
              </a:rPr>
              <a:t>软件开发</a:t>
            </a:r>
          </a:p>
        </p:txBody>
      </p:sp>
      <p:sp>
        <p:nvSpPr>
          <p:cNvPr id="6" name="矩形 5"/>
          <p:cNvSpPr/>
          <p:nvPr/>
        </p:nvSpPr>
        <p:spPr>
          <a:xfrm>
            <a:off x="2141730" y="6264605"/>
            <a:ext cx="21602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zh-CN" altLang="en-US" sz="3200" dirty="0">
                <a:solidFill>
                  <a:srgbClr val="00B0F0"/>
                </a:solidFill>
              </a:rPr>
              <a:t>软件维护</a:t>
            </a:r>
          </a:p>
        </p:txBody>
      </p:sp>
      <p:sp>
        <p:nvSpPr>
          <p:cNvPr id="7" name="矩形 6"/>
          <p:cNvSpPr/>
          <p:nvPr/>
        </p:nvSpPr>
        <p:spPr>
          <a:xfrm>
            <a:off x="2096725" y="1763815"/>
            <a:ext cx="193521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zh-CN" altLang="en-US" sz="3200" dirty="0">
                <a:solidFill>
                  <a:srgbClr val="00B0F0"/>
                </a:solidFill>
              </a:rPr>
              <a:t>三个时期</a:t>
            </a:r>
          </a:p>
        </p:txBody>
      </p:sp>
      <p:sp>
        <p:nvSpPr>
          <p:cNvPr id="8" name="矩形 7"/>
          <p:cNvSpPr/>
          <p:nvPr/>
        </p:nvSpPr>
        <p:spPr>
          <a:xfrm>
            <a:off x="4617005" y="1673805"/>
            <a:ext cx="193521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zh-CN" sz="3200" dirty="0">
                <a:solidFill>
                  <a:srgbClr val="7030A0"/>
                </a:solidFill>
              </a:rPr>
              <a:t>8</a:t>
            </a:r>
            <a:r>
              <a:rPr lang="zh-CN" altLang="en-US" sz="3200" dirty="0">
                <a:solidFill>
                  <a:srgbClr val="7030A0"/>
                </a:solidFill>
              </a:rPr>
              <a:t>个阶段</a:t>
            </a:r>
          </a:p>
        </p:txBody>
      </p:sp>
      <p:sp>
        <p:nvSpPr>
          <p:cNvPr id="9" name="矩形 8"/>
          <p:cNvSpPr/>
          <p:nvPr/>
        </p:nvSpPr>
        <p:spPr>
          <a:xfrm>
            <a:off x="4504491" y="2483895"/>
            <a:ext cx="240776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zh-CN" altLang="en-US" sz="3200" dirty="0">
                <a:solidFill>
                  <a:srgbClr val="7030A0"/>
                </a:solidFill>
              </a:rPr>
              <a:t>问题定义</a:t>
            </a:r>
            <a:endParaRPr lang="en-US" altLang="zh-CN" sz="3200" dirty="0">
              <a:solidFill>
                <a:srgbClr val="7030A0"/>
              </a:solidFill>
            </a:endParaRPr>
          </a:p>
          <a:p>
            <a:pPr algn="l"/>
            <a:r>
              <a:rPr lang="zh-CN" altLang="en-US" sz="3200" dirty="0">
                <a:solidFill>
                  <a:srgbClr val="7030A0"/>
                </a:solidFill>
              </a:rPr>
              <a:t>可行性分析</a:t>
            </a:r>
            <a:endParaRPr lang="en-US" altLang="zh-CN" sz="3200" dirty="0">
              <a:solidFill>
                <a:srgbClr val="7030A0"/>
              </a:solidFill>
            </a:endParaRPr>
          </a:p>
          <a:p>
            <a:pPr algn="l"/>
            <a:r>
              <a:rPr lang="zh-CN" altLang="en-US" sz="3200" dirty="0">
                <a:solidFill>
                  <a:srgbClr val="7030A0"/>
                </a:solidFill>
              </a:rPr>
              <a:t>需求分析</a:t>
            </a:r>
          </a:p>
        </p:txBody>
      </p:sp>
      <p:sp>
        <p:nvSpPr>
          <p:cNvPr id="10" name="矩形 9"/>
          <p:cNvSpPr/>
          <p:nvPr/>
        </p:nvSpPr>
        <p:spPr>
          <a:xfrm>
            <a:off x="4504492" y="4104075"/>
            <a:ext cx="240776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zh-CN" altLang="en-US" sz="3200" dirty="0">
                <a:solidFill>
                  <a:srgbClr val="7030A0"/>
                </a:solidFill>
              </a:rPr>
              <a:t>总体设计</a:t>
            </a:r>
            <a:endParaRPr lang="en-US" altLang="zh-CN" sz="3200" dirty="0">
              <a:solidFill>
                <a:srgbClr val="7030A0"/>
              </a:solidFill>
            </a:endParaRPr>
          </a:p>
          <a:p>
            <a:pPr algn="l"/>
            <a:r>
              <a:rPr lang="zh-CN" altLang="en-US" sz="3200" dirty="0">
                <a:solidFill>
                  <a:srgbClr val="7030A0"/>
                </a:solidFill>
              </a:rPr>
              <a:t>详细设计</a:t>
            </a:r>
            <a:endParaRPr lang="en-US" altLang="zh-CN" sz="3200" dirty="0">
              <a:solidFill>
                <a:srgbClr val="7030A0"/>
              </a:solidFill>
            </a:endParaRPr>
          </a:p>
          <a:p>
            <a:pPr algn="l"/>
            <a:r>
              <a:rPr lang="zh-CN" altLang="en-US" sz="3200" dirty="0">
                <a:solidFill>
                  <a:srgbClr val="7030A0"/>
                </a:solidFill>
              </a:rPr>
              <a:t>编码</a:t>
            </a:r>
            <a:endParaRPr lang="en-US" altLang="zh-CN" sz="3200" dirty="0">
              <a:solidFill>
                <a:srgbClr val="7030A0"/>
              </a:solidFill>
            </a:endParaRPr>
          </a:p>
          <a:p>
            <a:pPr algn="l"/>
            <a:r>
              <a:rPr lang="zh-CN" altLang="en-US" sz="3200" dirty="0">
                <a:solidFill>
                  <a:srgbClr val="7030A0"/>
                </a:solidFill>
              </a:rPr>
              <a:t>测试</a:t>
            </a:r>
          </a:p>
        </p:txBody>
      </p:sp>
      <p:sp>
        <p:nvSpPr>
          <p:cNvPr id="11" name="矩形 10"/>
          <p:cNvSpPr/>
          <p:nvPr/>
        </p:nvSpPr>
        <p:spPr>
          <a:xfrm>
            <a:off x="4526995" y="6174305"/>
            <a:ext cx="21602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zh-CN" altLang="en-US" sz="3200" dirty="0">
                <a:solidFill>
                  <a:srgbClr val="7030A0"/>
                </a:solidFill>
              </a:rPr>
              <a:t>运行维护</a:t>
            </a:r>
          </a:p>
        </p:txBody>
      </p:sp>
      <p:sp>
        <p:nvSpPr>
          <p:cNvPr id="12" name="左大括号 11"/>
          <p:cNvSpPr/>
          <p:nvPr/>
        </p:nvSpPr>
        <p:spPr>
          <a:xfrm>
            <a:off x="1736685" y="3293985"/>
            <a:ext cx="360040" cy="3240360"/>
          </a:xfrm>
          <a:prstGeom prst="lef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左大括号 12"/>
          <p:cNvSpPr/>
          <p:nvPr/>
        </p:nvSpPr>
        <p:spPr>
          <a:xfrm>
            <a:off x="4076945" y="2552864"/>
            <a:ext cx="338168" cy="1326186"/>
          </a:xfrm>
          <a:prstGeom prst="lef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左大括号 13"/>
          <p:cNvSpPr/>
          <p:nvPr/>
        </p:nvSpPr>
        <p:spPr>
          <a:xfrm>
            <a:off x="4110383" y="4301503"/>
            <a:ext cx="304730" cy="1602772"/>
          </a:xfrm>
          <a:prstGeom prst="lef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6" name="直接连接符 15"/>
          <p:cNvCxnSpPr/>
          <p:nvPr/>
        </p:nvCxnSpPr>
        <p:spPr>
          <a:xfrm>
            <a:off x="4031940" y="6504365"/>
            <a:ext cx="495055" cy="21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"/>
          <p:cNvSpPr>
            <a:spLocks noChangeArrowheads="1"/>
          </p:cNvSpPr>
          <p:nvPr/>
        </p:nvSpPr>
        <p:spPr bwMode="auto">
          <a:xfrm>
            <a:off x="566555" y="233645"/>
            <a:ext cx="7021512" cy="79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 algn="l" eaLnBrk="0" hangingPunct="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zh-CN" altLang="en-US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可行性分析</a:t>
            </a:r>
          </a:p>
        </p:txBody>
      </p:sp>
      <p:sp>
        <p:nvSpPr>
          <p:cNvPr id="22" name="矩形 21"/>
          <p:cNvSpPr/>
          <p:nvPr/>
        </p:nvSpPr>
        <p:spPr>
          <a:xfrm>
            <a:off x="7082159" y="4313872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zh-CN" altLang="en-US" sz="3200" dirty="0">
                <a:solidFill>
                  <a:schemeClr val="tx1"/>
                </a:solidFill>
              </a:rPr>
              <a:t>系统设计</a:t>
            </a:r>
            <a:endParaRPr lang="en-US" altLang="zh-CN" sz="3200" dirty="0">
              <a:solidFill>
                <a:schemeClr val="tx1"/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7104932" y="5332224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zh-CN" altLang="en-US" sz="3200" dirty="0">
                <a:solidFill>
                  <a:schemeClr val="tx1"/>
                </a:solidFill>
              </a:rPr>
              <a:t>系统实现</a:t>
            </a:r>
            <a:endParaRPr lang="en-US" altLang="zh-CN" sz="3200" dirty="0">
              <a:solidFill>
                <a:schemeClr val="tx1"/>
              </a:solidFill>
            </a:endParaRPr>
          </a:p>
        </p:txBody>
      </p:sp>
      <p:sp>
        <p:nvSpPr>
          <p:cNvPr id="24" name="右大括号 23"/>
          <p:cNvSpPr/>
          <p:nvPr/>
        </p:nvSpPr>
        <p:spPr>
          <a:xfrm>
            <a:off x="6687235" y="4313872"/>
            <a:ext cx="225023" cy="735308"/>
          </a:xfrm>
          <a:prstGeom prst="rightBrac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右大括号 25"/>
          <p:cNvSpPr/>
          <p:nvPr/>
        </p:nvSpPr>
        <p:spPr>
          <a:xfrm>
            <a:off x="6642230" y="5285030"/>
            <a:ext cx="274458" cy="664250"/>
          </a:xfrm>
          <a:prstGeom prst="rightBrac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1022124"/>
      </p:ext>
    </p:extLst>
  </p:cSld>
  <p:clrMapOvr>
    <a:masterClrMapping/>
  </p:clrMapOvr>
  <p:transition>
    <p:pull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407988" y="503238"/>
            <a:ext cx="7539037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 algn="l" eaLnBrk="0" hangingPunct="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zh-CN" altLang="en-US" sz="40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系统开发和每年运行费用举例</a:t>
            </a:r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468313" y="1808163"/>
            <a:ext cx="9144000" cy="494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469900" indent="-46990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 algn="l" eaLnBrk="0" hangingPunct="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en-US" altLang="zh-CN" sz="2800">
                <a:solidFill>
                  <a:srgbClr val="FF0000"/>
                </a:solidFill>
                <a:latin typeface="宋体" panose="02010600030101010101" pitchFamily="2" charset="-122"/>
              </a:rPr>
              <a:t>2.</a:t>
            </a:r>
            <a:r>
              <a:rPr lang="zh-CN" altLang="en-US" sz="2800">
                <a:solidFill>
                  <a:srgbClr val="FF0000"/>
                </a:solidFill>
                <a:latin typeface="宋体" panose="02010600030101010101" pitchFamily="2" charset="-122"/>
              </a:rPr>
              <a:t>年运行费用（每年）</a:t>
            </a:r>
          </a:p>
          <a:p>
            <a:pPr>
              <a:buFont typeface="Wingdings" panose="05000000000000000000" pitchFamily="2" charset="2"/>
              <a:buNone/>
            </a:pPr>
            <a:r>
              <a:rPr lang="zh-CN" altLang="en-US" sz="2800">
                <a:solidFill>
                  <a:srgbClr val="0000FF"/>
                </a:solidFill>
                <a:latin typeface="宋体" panose="02010600030101010101" pitchFamily="2" charset="-122"/>
              </a:rPr>
              <a:t>人员：</a:t>
            </a:r>
          </a:p>
          <a:p>
            <a:pPr lvl="1">
              <a:spcBef>
                <a:spcPct val="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zh-CN" altLang="en-US" sz="2400">
                <a:latin typeface="宋体" panose="02010600030101010101" pitchFamily="2" charset="-122"/>
              </a:rPr>
              <a:t>维护程序员</a:t>
            </a:r>
            <a:r>
              <a:rPr lang="en-US" altLang="zh-CN" sz="2400">
                <a:latin typeface="宋体" panose="02010600030101010101" pitchFamily="2" charset="-122"/>
              </a:rPr>
              <a:t>/</a:t>
            </a:r>
            <a:r>
              <a:rPr lang="zh-CN" altLang="en-US" sz="2400">
                <a:latin typeface="宋体" panose="02010600030101010101" pitchFamily="2" charset="-122"/>
              </a:rPr>
              <a:t>分析员</a:t>
            </a:r>
            <a:r>
              <a:rPr lang="en-US" altLang="zh-CN" sz="2400">
                <a:latin typeface="宋体" panose="02010600030101010101" pitchFamily="2" charset="-122"/>
              </a:rPr>
              <a:t>(250</a:t>
            </a:r>
            <a:r>
              <a:rPr lang="zh-CN" altLang="en-US" sz="2400">
                <a:latin typeface="宋体" panose="02010600030101010101" pitchFamily="2" charset="-122"/>
              </a:rPr>
              <a:t>小时</a:t>
            </a:r>
            <a:r>
              <a:rPr lang="en-US" altLang="zh-CN" sz="2400">
                <a:latin typeface="宋体" panose="02010600030101010101" pitchFamily="2" charset="-122"/>
              </a:rPr>
              <a:t>/</a:t>
            </a:r>
            <a:r>
              <a:rPr lang="zh-CN" altLang="en-US" sz="2400">
                <a:latin typeface="宋体" panose="02010600030101010101" pitchFamily="2" charset="-122"/>
              </a:rPr>
              <a:t>年</a:t>
            </a:r>
            <a:r>
              <a:rPr lang="en-US" altLang="zh-CN" sz="2400">
                <a:latin typeface="宋体" panose="02010600030101010101" pitchFamily="2" charset="-122"/>
              </a:rPr>
              <a:t>,42</a:t>
            </a:r>
            <a:r>
              <a:rPr lang="zh-CN" altLang="en-US" sz="2400">
                <a:latin typeface="宋体" panose="02010600030101010101" pitchFamily="2" charset="-122"/>
              </a:rPr>
              <a:t>美元</a:t>
            </a:r>
            <a:r>
              <a:rPr lang="en-US" altLang="zh-CN" sz="2400">
                <a:latin typeface="宋体" panose="02010600030101010101" pitchFamily="2" charset="-122"/>
              </a:rPr>
              <a:t>/</a:t>
            </a:r>
            <a:r>
              <a:rPr lang="zh-CN" altLang="en-US" sz="2400">
                <a:latin typeface="宋体" panose="02010600030101010101" pitchFamily="2" charset="-122"/>
              </a:rPr>
              <a:t>小时</a:t>
            </a:r>
            <a:r>
              <a:rPr lang="en-US" altLang="zh-CN" sz="2400">
                <a:latin typeface="宋体" panose="02010600030101010101" pitchFamily="2" charset="-122"/>
              </a:rPr>
              <a:t>)           </a:t>
            </a:r>
          </a:p>
          <a:p>
            <a:pPr lvl="1">
              <a:spcBef>
                <a:spcPct val="0"/>
              </a:spcBef>
              <a:buClr>
                <a:srgbClr val="FF0000"/>
              </a:buClr>
              <a:buFontTx/>
              <a:buNone/>
            </a:pPr>
            <a:r>
              <a:rPr lang="en-US" altLang="zh-CN" sz="2400">
                <a:latin typeface="宋体" panose="02010600030101010101" pitchFamily="2" charset="-122"/>
              </a:rPr>
              <a:t>                                        $10,500</a:t>
            </a:r>
          </a:p>
          <a:p>
            <a:pPr lvl="1">
              <a:lnSpc>
                <a:spcPct val="120000"/>
              </a:lnSpc>
              <a:spcBef>
                <a:spcPct val="1000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zh-CN" altLang="en-US" sz="2400">
                <a:latin typeface="宋体" panose="02010600030101010101" pitchFamily="2" charset="-122"/>
              </a:rPr>
              <a:t>网络管理员</a:t>
            </a:r>
            <a:r>
              <a:rPr lang="en-US" altLang="zh-CN" sz="2400">
                <a:latin typeface="宋体" panose="02010600030101010101" pitchFamily="2" charset="-122"/>
              </a:rPr>
              <a:t>(300</a:t>
            </a:r>
            <a:r>
              <a:rPr lang="zh-CN" altLang="en-US" sz="2400">
                <a:latin typeface="宋体" panose="02010600030101010101" pitchFamily="2" charset="-122"/>
              </a:rPr>
              <a:t>小时</a:t>
            </a:r>
            <a:r>
              <a:rPr lang="en-US" altLang="zh-CN" sz="2400">
                <a:latin typeface="宋体" panose="02010600030101010101" pitchFamily="2" charset="-122"/>
              </a:rPr>
              <a:t>/</a:t>
            </a:r>
            <a:r>
              <a:rPr lang="zh-CN" altLang="en-US" sz="2400">
                <a:latin typeface="宋体" panose="02010600030101010101" pitchFamily="2" charset="-122"/>
              </a:rPr>
              <a:t>年</a:t>
            </a:r>
            <a:r>
              <a:rPr lang="en-US" altLang="zh-CN" sz="2400">
                <a:latin typeface="宋体" panose="02010600030101010101" pitchFamily="2" charset="-122"/>
              </a:rPr>
              <a:t>,50</a:t>
            </a:r>
            <a:r>
              <a:rPr lang="zh-CN" altLang="en-US" sz="2400">
                <a:latin typeface="宋体" panose="02010600030101010101" pitchFamily="2" charset="-122"/>
              </a:rPr>
              <a:t>美元</a:t>
            </a:r>
            <a:r>
              <a:rPr lang="en-US" altLang="zh-CN" sz="2400">
                <a:latin typeface="宋体" panose="02010600030101010101" pitchFamily="2" charset="-122"/>
              </a:rPr>
              <a:t>/</a:t>
            </a:r>
            <a:r>
              <a:rPr lang="zh-CN" altLang="en-US" sz="2400">
                <a:latin typeface="宋体" panose="02010600030101010101" pitchFamily="2" charset="-122"/>
              </a:rPr>
              <a:t>小时</a:t>
            </a:r>
            <a:r>
              <a:rPr lang="en-US" altLang="zh-CN" sz="2400">
                <a:latin typeface="宋体" panose="02010600030101010101" pitchFamily="2" charset="-122"/>
              </a:rPr>
              <a:t>)    $15,000</a:t>
            </a:r>
          </a:p>
          <a:p>
            <a:pPr>
              <a:lnSpc>
                <a:spcPct val="120000"/>
              </a:lnSpc>
              <a:buSzPct val="30000"/>
              <a:buFontTx/>
              <a:buNone/>
            </a:pPr>
            <a:r>
              <a:rPr lang="zh-CN" altLang="en-US" sz="2800">
                <a:solidFill>
                  <a:srgbClr val="0000FF"/>
                </a:solidFill>
                <a:latin typeface="宋体" panose="02010600030101010101" pitchFamily="2" charset="-122"/>
              </a:rPr>
              <a:t>购买硬件、软件升级：</a:t>
            </a:r>
          </a:p>
          <a:p>
            <a:pPr lvl="1">
              <a:spcBef>
                <a:spcPct val="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zh-CN" altLang="en-US" sz="2400">
                <a:latin typeface="宋体" panose="02010600030101010101" pitchFamily="2" charset="-122"/>
              </a:rPr>
              <a:t>硬件                                </a:t>
            </a:r>
            <a:r>
              <a:rPr lang="en-US" altLang="zh-CN" sz="2400">
                <a:latin typeface="宋体" panose="02010600030101010101" pitchFamily="2" charset="-122"/>
              </a:rPr>
              <a:t>$5,000</a:t>
            </a:r>
          </a:p>
          <a:p>
            <a:pPr lvl="1">
              <a:spcBef>
                <a:spcPct val="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zh-CN" altLang="en-US" sz="2400">
                <a:latin typeface="宋体" panose="02010600030101010101" pitchFamily="2" charset="-122"/>
              </a:rPr>
              <a:t>软件                                </a:t>
            </a:r>
            <a:r>
              <a:rPr lang="en-US" altLang="zh-CN" sz="2400">
                <a:latin typeface="宋体" panose="02010600030101010101" pitchFamily="2" charset="-122"/>
              </a:rPr>
              <a:t>$6,000</a:t>
            </a:r>
          </a:p>
          <a:p>
            <a:pPr>
              <a:lnSpc>
                <a:spcPct val="120000"/>
              </a:lnSpc>
              <a:spcBef>
                <a:spcPct val="10000"/>
              </a:spcBef>
              <a:buClr>
                <a:schemeClr val="tx2"/>
              </a:buClr>
              <a:buSzPct val="30000"/>
              <a:buFont typeface="Monotype Sorts" pitchFamily="2" charset="2"/>
              <a:buNone/>
            </a:pPr>
            <a:r>
              <a:rPr lang="zh-CN" altLang="en-US" sz="2800">
                <a:solidFill>
                  <a:srgbClr val="0000FF"/>
                </a:solidFill>
                <a:latin typeface="宋体" panose="02010600030101010101" pitchFamily="2" charset="-122"/>
              </a:rPr>
              <a:t>物资和杂项                       </a:t>
            </a:r>
            <a:r>
              <a:rPr lang="en-US" altLang="zh-CN" sz="2400">
                <a:latin typeface="宋体" panose="02010600030101010101" pitchFamily="2" charset="-122"/>
              </a:rPr>
              <a:t>$3,500</a:t>
            </a:r>
          </a:p>
          <a:p>
            <a:pPr>
              <a:buFont typeface="Wingdings" panose="05000000000000000000" pitchFamily="2" charset="2"/>
              <a:buNone/>
            </a:pPr>
            <a:r>
              <a:rPr lang="zh-CN" altLang="en-US" sz="2800">
                <a:solidFill>
                  <a:srgbClr val="0000FF"/>
                </a:solidFill>
                <a:latin typeface="宋体" panose="02010600030101010101" pitchFamily="2" charset="-122"/>
              </a:rPr>
              <a:t>每年总运行费用                  </a:t>
            </a:r>
            <a:r>
              <a:rPr lang="en-US" altLang="zh-CN" sz="2400">
                <a:solidFill>
                  <a:srgbClr val="FF0000"/>
                </a:solidFill>
                <a:latin typeface="宋体" panose="02010600030101010101" pitchFamily="2" charset="-122"/>
              </a:rPr>
              <a:t>$40,000</a:t>
            </a:r>
          </a:p>
        </p:txBody>
      </p:sp>
    </p:spTree>
  </p:cSld>
  <p:clrMapOvr>
    <a:masterClrMapping/>
  </p:clrMapOvr>
  <p:transition>
    <p:pull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476250" y="32385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 algn="l" eaLnBrk="0" hangingPunct="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3800" b="0">
                <a:solidFill>
                  <a:schemeClr val="tx2"/>
                </a:solidFill>
              </a:rPr>
              <a:t>Cost/Benefit Analysis</a:t>
            </a: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0" y="1673225"/>
            <a:ext cx="9144000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69900" indent="-46990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927100" indent="-45720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 algn="l" eaLnBrk="0" hangingPunct="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zh-CN" b="0"/>
              <a:t>Risk reduction</a:t>
            </a:r>
          </a:p>
          <a:p>
            <a:pPr lvl="1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en-US" altLang="zh-CN" b="0"/>
              <a:t>use when one of the major benefits of the new system is to reduce the chance of some risk event or to reduce the loss from such an event</a:t>
            </a:r>
          </a:p>
          <a:p>
            <a:pPr>
              <a:lnSpc>
                <a:spcPct val="80000"/>
              </a:lnSpc>
            </a:pPr>
            <a:r>
              <a:rPr lang="en-US" altLang="zh-CN" b="0"/>
              <a:t>Cash-flow analysis</a:t>
            </a:r>
          </a:p>
          <a:p>
            <a:pPr lvl="1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en-US" altLang="zh-CN" b="0"/>
              <a:t>use when justifying a large up-front cost that will be paid out of operating funds</a:t>
            </a:r>
          </a:p>
          <a:p>
            <a:pPr>
              <a:lnSpc>
                <a:spcPct val="80000"/>
              </a:lnSpc>
            </a:pPr>
            <a:r>
              <a:rPr lang="en-US" altLang="zh-CN" b="0"/>
              <a:t>Present value</a:t>
            </a:r>
          </a:p>
          <a:p>
            <a:pPr lvl="1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en-US" altLang="zh-CN" b="0"/>
              <a:t>use when considering long-term costs and/or benefits</a:t>
            </a:r>
          </a:p>
          <a:p>
            <a:pPr>
              <a:lnSpc>
                <a:spcPct val="80000"/>
              </a:lnSpc>
            </a:pPr>
            <a:r>
              <a:rPr lang="en-US" altLang="zh-CN" b="0"/>
              <a:t>Break-even analysis</a:t>
            </a:r>
          </a:p>
          <a:p>
            <a:pPr lvl="1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en-US" altLang="zh-CN" b="0"/>
              <a:t>use when there are significant tangible benefits expected from the new system</a:t>
            </a:r>
          </a:p>
        </p:txBody>
      </p:sp>
    </p:spTree>
  </p:cSld>
  <p:clrMapOvr>
    <a:masterClrMapping/>
  </p:clrMapOvr>
  <p:transition>
    <p:pull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571500" y="3048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en-US" altLang="zh-CN" sz="3800" b="0">
                <a:solidFill>
                  <a:schemeClr val="tx2"/>
                </a:solidFill>
                <a:latin typeface="Verdana" panose="020B0604030504040204" pitchFamily="34" charset="0"/>
              </a:rPr>
              <a:t>Expected Value</a:t>
            </a:r>
          </a:p>
        </p:txBody>
      </p:sp>
      <p:grpSp>
        <p:nvGrpSpPr>
          <p:cNvPr id="21507" name="Group 3"/>
          <p:cNvGrpSpPr>
            <a:grpSpLocks/>
          </p:cNvGrpSpPr>
          <p:nvPr/>
        </p:nvGrpSpPr>
        <p:grpSpPr bwMode="auto">
          <a:xfrm>
            <a:off x="1143000" y="1981200"/>
            <a:ext cx="7086600" cy="3879850"/>
            <a:chOff x="720" y="1248"/>
            <a:chExt cx="4464" cy="2444"/>
          </a:xfrm>
        </p:grpSpPr>
        <p:sp>
          <p:nvSpPr>
            <p:cNvPr id="21508" name="Rectangle 4"/>
            <p:cNvSpPr>
              <a:spLocks noChangeArrowheads="1"/>
            </p:cNvSpPr>
            <p:nvPr/>
          </p:nvSpPr>
          <p:spPr bwMode="auto">
            <a:xfrm>
              <a:off x="720" y="1248"/>
              <a:ext cx="4464" cy="528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 type="none" w="sm" len="sm"/>
              <a:tailEnd/>
            </a:ln>
          </p:spPr>
          <p:txBody>
            <a:bodyPr wrap="none" anchor="ctr"/>
            <a:lstStyle>
              <a:lvl1pPr eaLnBrk="0" hangingPunct="0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1509" name="Rectangle 5"/>
            <p:cNvSpPr>
              <a:spLocks noChangeArrowheads="1"/>
            </p:cNvSpPr>
            <p:nvPr/>
          </p:nvSpPr>
          <p:spPr bwMode="auto">
            <a:xfrm>
              <a:off x="720" y="1728"/>
              <a:ext cx="1344" cy="1964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>
              <a:lvl1pPr eaLnBrk="0" hangingPunct="0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1510" name="Rectangle 6"/>
            <p:cNvSpPr>
              <a:spLocks noChangeArrowheads="1"/>
            </p:cNvSpPr>
            <p:nvPr/>
          </p:nvSpPr>
          <p:spPr bwMode="auto">
            <a:xfrm>
              <a:off x="3504" y="1728"/>
              <a:ext cx="1680" cy="1964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>
              <a:lvl1pPr eaLnBrk="0" hangingPunct="0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1511" name="Rectangle 7"/>
            <p:cNvSpPr>
              <a:spLocks noChangeArrowheads="1"/>
            </p:cNvSpPr>
            <p:nvPr/>
          </p:nvSpPr>
          <p:spPr bwMode="auto">
            <a:xfrm>
              <a:off x="1824" y="1728"/>
              <a:ext cx="1680" cy="1964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>
              <a:lvl1pPr eaLnBrk="0" hangingPunct="0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endParaRPr lang="zh-CN" altLang="en-US" sz="2400" b="0">
                <a:solidFill>
                  <a:schemeClr val="tx1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21512" name="Line 8"/>
            <p:cNvSpPr>
              <a:spLocks noChangeShapeType="1"/>
            </p:cNvSpPr>
            <p:nvPr/>
          </p:nvSpPr>
          <p:spPr bwMode="auto">
            <a:xfrm>
              <a:off x="720" y="1724"/>
              <a:ext cx="44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1513" name="Text Box 9"/>
            <p:cNvSpPr txBox="1">
              <a:spLocks noChangeArrowheads="1"/>
            </p:cNvSpPr>
            <p:nvPr/>
          </p:nvSpPr>
          <p:spPr bwMode="auto">
            <a:xfrm>
              <a:off x="2256" y="1340"/>
              <a:ext cx="643" cy="28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l"/>
              <a:r>
                <a:rPr lang="en-US" altLang="zh-CN" sz="2400" b="0">
                  <a:solidFill>
                    <a:schemeClr val="tx1"/>
                  </a:solidFill>
                  <a:latin typeface="Verdana" panose="020B0604030504040204" pitchFamily="34" charset="0"/>
                </a:rPr>
                <a:t>Costs</a:t>
              </a:r>
            </a:p>
          </p:txBody>
        </p:sp>
        <p:sp>
          <p:nvSpPr>
            <p:cNvPr id="21514" name="Text Box 10"/>
            <p:cNvSpPr txBox="1">
              <a:spLocks noChangeArrowheads="1"/>
            </p:cNvSpPr>
            <p:nvPr/>
          </p:nvSpPr>
          <p:spPr bwMode="auto">
            <a:xfrm>
              <a:off x="3984" y="1340"/>
              <a:ext cx="895" cy="28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l"/>
              <a:r>
                <a:rPr lang="en-US" altLang="zh-CN" sz="2400" b="0">
                  <a:solidFill>
                    <a:schemeClr val="tx1"/>
                  </a:solidFill>
                  <a:latin typeface="Verdana" panose="020B0604030504040204" pitchFamily="34" charset="0"/>
                </a:rPr>
                <a:t>Benefits</a:t>
              </a:r>
            </a:p>
          </p:txBody>
        </p:sp>
        <p:sp>
          <p:nvSpPr>
            <p:cNvPr id="21515" name="Text Box 11"/>
            <p:cNvSpPr txBox="1">
              <a:spLocks noChangeArrowheads="1"/>
            </p:cNvSpPr>
            <p:nvPr/>
          </p:nvSpPr>
          <p:spPr bwMode="auto">
            <a:xfrm>
              <a:off x="768" y="1772"/>
              <a:ext cx="931" cy="28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l"/>
              <a:r>
                <a:rPr lang="en-US" altLang="zh-CN" sz="2400" b="0">
                  <a:solidFill>
                    <a:schemeClr val="tx1"/>
                  </a:solidFill>
                  <a:latin typeface="Verdana" panose="020B0604030504040204" pitchFamily="34" charset="0"/>
                </a:rPr>
                <a:t>Tangible</a:t>
              </a:r>
            </a:p>
          </p:txBody>
        </p:sp>
        <p:sp>
          <p:nvSpPr>
            <p:cNvPr id="21516" name="Text Box 12"/>
            <p:cNvSpPr txBox="1">
              <a:spLocks noChangeArrowheads="1"/>
            </p:cNvSpPr>
            <p:nvPr/>
          </p:nvSpPr>
          <p:spPr bwMode="auto">
            <a:xfrm>
              <a:off x="768" y="2732"/>
              <a:ext cx="1092" cy="28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l"/>
              <a:r>
                <a:rPr lang="en-US" altLang="zh-CN" sz="2400" b="0">
                  <a:solidFill>
                    <a:schemeClr val="tx1"/>
                  </a:solidFill>
                  <a:latin typeface="Verdana" panose="020B0604030504040204" pitchFamily="34" charset="0"/>
                </a:rPr>
                <a:t>Intangible</a:t>
              </a:r>
            </a:p>
          </p:txBody>
        </p:sp>
        <p:sp>
          <p:nvSpPr>
            <p:cNvPr id="21517" name="Text Box 13"/>
            <p:cNvSpPr txBox="1">
              <a:spLocks noChangeArrowheads="1"/>
            </p:cNvSpPr>
            <p:nvPr/>
          </p:nvSpPr>
          <p:spPr bwMode="auto">
            <a:xfrm>
              <a:off x="1968" y="1820"/>
              <a:ext cx="238" cy="166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l"/>
              <a:r>
                <a:rPr lang="zh-CN" altLang="en-US" sz="2400" b="0">
                  <a:solidFill>
                    <a:schemeClr val="tx1"/>
                  </a:solidFill>
                  <a:latin typeface="Verdana" panose="020B0604030504040204" pitchFamily="34" charset="0"/>
                </a:rPr>
                <a:t>*</a:t>
              </a:r>
            </a:p>
            <a:p>
              <a:pPr algn="l"/>
              <a:r>
                <a:rPr lang="zh-CN" altLang="en-US" sz="2400" b="0">
                  <a:solidFill>
                    <a:schemeClr val="tx1"/>
                  </a:solidFill>
                  <a:latin typeface="Verdana" panose="020B0604030504040204" pitchFamily="34" charset="0"/>
                </a:rPr>
                <a:t>*</a:t>
              </a:r>
            </a:p>
            <a:p>
              <a:pPr algn="l"/>
              <a:r>
                <a:rPr lang="zh-CN" altLang="en-US" sz="2400" b="0">
                  <a:solidFill>
                    <a:schemeClr val="tx1"/>
                  </a:solidFill>
                  <a:latin typeface="Verdana" panose="020B0604030504040204" pitchFamily="34" charset="0"/>
                </a:rPr>
                <a:t>*</a:t>
              </a:r>
            </a:p>
            <a:p>
              <a:pPr algn="l"/>
              <a:endParaRPr lang="zh-CN" altLang="en-US" sz="2400" b="0">
                <a:solidFill>
                  <a:schemeClr val="tx1"/>
                </a:solidFill>
                <a:latin typeface="Verdana" panose="020B0604030504040204" pitchFamily="34" charset="0"/>
              </a:endParaRPr>
            </a:p>
            <a:p>
              <a:pPr algn="l"/>
              <a:r>
                <a:rPr lang="zh-CN" altLang="en-US" sz="2400" b="0">
                  <a:solidFill>
                    <a:schemeClr val="tx1"/>
                  </a:solidFill>
                  <a:latin typeface="Verdana" panose="020B0604030504040204" pitchFamily="34" charset="0"/>
                </a:rPr>
                <a:t>*</a:t>
              </a:r>
            </a:p>
            <a:p>
              <a:pPr algn="l"/>
              <a:r>
                <a:rPr lang="zh-CN" altLang="en-US" sz="2400" b="0">
                  <a:solidFill>
                    <a:schemeClr val="tx1"/>
                  </a:solidFill>
                  <a:latin typeface="Verdana" panose="020B0604030504040204" pitchFamily="34" charset="0"/>
                </a:rPr>
                <a:t>*</a:t>
              </a:r>
            </a:p>
            <a:p>
              <a:pPr algn="l"/>
              <a:r>
                <a:rPr lang="zh-CN" altLang="en-US" sz="2400" b="0">
                  <a:solidFill>
                    <a:schemeClr val="tx1"/>
                  </a:solidFill>
                  <a:latin typeface="Verdana" panose="020B0604030504040204" pitchFamily="34" charset="0"/>
                </a:rPr>
                <a:t>*</a:t>
              </a:r>
            </a:p>
          </p:txBody>
        </p:sp>
        <p:sp>
          <p:nvSpPr>
            <p:cNvPr id="21518" name="Text Box 14"/>
            <p:cNvSpPr txBox="1">
              <a:spLocks noChangeArrowheads="1"/>
            </p:cNvSpPr>
            <p:nvPr/>
          </p:nvSpPr>
          <p:spPr bwMode="auto">
            <a:xfrm>
              <a:off x="3696" y="1820"/>
              <a:ext cx="238" cy="166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l"/>
              <a:r>
                <a:rPr lang="zh-CN" altLang="en-US" sz="2400" b="0">
                  <a:solidFill>
                    <a:schemeClr val="tx1"/>
                  </a:solidFill>
                  <a:latin typeface="Verdana" panose="020B0604030504040204" pitchFamily="34" charset="0"/>
                </a:rPr>
                <a:t>*</a:t>
              </a:r>
            </a:p>
            <a:p>
              <a:pPr algn="l"/>
              <a:r>
                <a:rPr lang="zh-CN" altLang="en-US" sz="2400" b="0">
                  <a:solidFill>
                    <a:schemeClr val="tx1"/>
                  </a:solidFill>
                  <a:latin typeface="Verdana" panose="020B0604030504040204" pitchFamily="34" charset="0"/>
                </a:rPr>
                <a:t>*</a:t>
              </a:r>
            </a:p>
            <a:p>
              <a:pPr algn="l"/>
              <a:r>
                <a:rPr lang="zh-CN" altLang="en-US" sz="2400" b="0">
                  <a:solidFill>
                    <a:schemeClr val="tx1"/>
                  </a:solidFill>
                  <a:latin typeface="Verdana" panose="020B0604030504040204" pitchFamily="34" charset="0"/>
                </a:rPr>
                <a:t>*</a:t>
              </a:r>
            </a:p>
            <a:p>
              <a:pPr algn="l"/>
              <a:endParaRPr lang="zh-CN" altLang="en-US" sz="2400" b="0">
                <a:solidFill>
                  <a:schemeClr val="tx1"/>
                </a:solidFill>
                <a:latin typeface="Verdana" panose="020B0604030504040204" pitchFamily="34" charset="0"/>
              </a:endParaRPr>
            </a:p>
            <a:p>
              <a:pPr algn="l"/>
              <a:r>
                <a:rPr lang="zh-CN" altLang="en-US" sz="2400" b="0">
                  <a:solidFill>
                    <a:schemeClr val="tx1"/>
                  </a:solidFill>
                  <a:latin typeface="Verdana" panose="020B0604030504040204" pitchFamily="34" charset="0"/>
                </a:rPr>
                <a:t>*</a:t>
              </a:r>
            </a:p>
            <a:p>
              <a:pPr algn="l"/>
              <a:r>
                <a:rPr lang="zh-CN" altLang="en-US" sz="2400" b="0">
                  <a:solidFill>
                    <a:schemeClr val="tx1"/>
                  </a:solidFill>
                  <a:latin typeface="Verdana" panose="020B0604030504040204" pitchFamily="34" charset="0"/>
                </a:rPr>
                <a:t>*</a:t>
              </a:r>
            </a:p>
            <a:p>
              <a:pPr algn="l"/>
              <a:r>
                <a:rPr lang="zh-CN" altLang="en-US" sz="2400" b="0">
                  <a:solidFill>
                    <a:schemeClr val="tx1"/>
                  </a:solidFill>
                  <a:latin typeface="Verdana" panose="020B0604030504040204" pitchFamily="34" charset="0"/>
                </a:rPr>
                <a:t>*</a:t>
              </a:r>
            </a:p>
          </p:txBody>
        </p:sp>
        <p:sp>
          <p:nvSpPr>
            <p:cNvPr id="21519" name="Line 15"/>
            <p:cNvSpPr>
              <a:spLocks noChangeShapeType="1"/>
            </p:cNvSpPr>
            <p:nvPr/>
          </p:nvSpPr>
          <p:spPr bwMode="auto">
            <a:xfrm>
              <a:off x="720" y="2640"/>
              <a:ext cx="44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>
    <p:pull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676400"/>
            <a:ext cx="86868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571500" y="3048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en-US" altLang="zh-CN" sz="3800" b="0">
                <a:solidFill>
                  <a:schemeClr val="tx2"/>
                </a:solidFill>
                <a:latin typeface="Verdana" panose="020B0604030504040204" pitchFamily="34" charset="0"/>
              </a:rPr>
              <a:t>Cash Flow Method for Cost Benefit Analysis</a:t>
            </a:r>
          </a:p>
        </p:txBody>
      </p:sp>
    </p:spTree>
  </p:cSld>
  <p:clrMapOvr>
    <a:masterClrMapping/>
  </p:clrMapOvr>
  <p:transition>
    <p:pull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1371600" y="1770063"/>
            <a:ext cx="6324600" cy="2801937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2400" b="0">
              <a:solidFill>
                <a:schemeClr val="tx1"/>
              </a:solidFill>
              <a:latin typeface="Tahoma" panose="020B0604030504040204" pitchFamily="34" charset="0"/>
            </a:endParaRPr>
          </a:p>
        </p:txBody>
      </p:sp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1371600" y="2438400"/>
            <a:ext cx="6324600" cy="13716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/>
          </a:ln>
        </p:spPr>
        <p:txBody>
          <a:bodyPr wrap="none" anchor="ctr"/>
          <a:lstStyle>
            <a:lvl1pPr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b="0">
                <a:solidFill>
                  <a:schemeClr val="tx1"/>
                </a:solidFill>
                <a:latin typeface="Tahoma" panose="020B0604030504040204" pitchFamily="34" charset="0"/>
              </a:rPr>
              <a:t>Total (benefits - costs)</a:t>
            </a:r>
          </a:p>
          <a:p>
            <a:pPr eaLnBrk="1" hangingPunct="1"/>
            <a:endParaRPr lang="zh-CN" altLang="en-US" sz="2400" b="0">
              <a:solidFill>
                <a:schemeClr val="tx1"/>
              </a:solidFill>
              <a:latin typeface="Tahoma" panose="020B0604030504040204" pitchFamily="34" charset="0"/>
            </a:endParaRPr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571500" y="3048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en-US" altLang="zh-CN" sz="3800" b="0">
                <a:solidFill>
                  <a:schemeClr val="tx2"/>
                </a:solidFill>
                <a:latin typeface="Verdana" panose="020B0604030504040204" pitchFamily="34" charset="0"/>
              </a:rPr>
              <a:t>Return on Investment Calculation</a:t>
            </a:r>
          </a:p>
        </p:txBody>
      </p:sp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1371600" y="4475163"/>
            <a:ext cx="6324600" cy="1697037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/>
          </a:ln>
        </p:spPr>
        <p:txBody>
          <a:bodyPr wrap="none" anchor="ctr"/>
          <a:lstStyle>
            <a:lvl1pPr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b="0">
                <a:solidFill>
                  <a:schemeClr val="tx1"/>
                </a:solidFill>
                <a:latin typeface="Tahoma" panose="020B0604030504040204" pitchFamily="34" charset="0"/>
              </a:rPr>
              <a:t>Total costs</a:t>
            </a:r>
          </a:p>
        </p:txBody>
      </p:sp>
      <p:sp>
        <p:nvSpPr>
          <p:cNvPr id="23558" name="Rectangle 6"/>
          <p:cNvSpPr>
            <a:spLocks noChangeArrowheads="1"/>
          </p:cNvSpPr>
          <p:nvPr/>
        </p:nvSpPr>
        <p:spPr bwMode="auto">
          <a:xfrm>
            <a:off x="1371600" y="1676400"/>
            <a:ext cx="6324600" cy="763588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/>
          </a:ln>
        </p:spPr>
        <p:txBody>
          <a:bodyPr wrap="none" anchor="ctr"/>
          <a:lstStyle>
            <a:lvl1pPr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b="0">
                <a:latin typeface="Tahoma" panose="020B0604030504040204" pitchFamily="34" charset="0"/>
              </a:rPr>
              <a:t>RETURN ON INVESTMENT EQUALS</a:t>
            </a:r>
          </a:p>
        </p:txBody>
      </p:sp>
      <p:sp>
        <p:nvSpPr>
          <p:cNvPr id="23559" name="Line 7"/>
          <p:cNvSpPr>
            <a:spLocks noChangeShapeType="1"/>
          </p:cNvSpPr>
          <p:nvPr/>
        </p:nvSpPr>
        <p:spPr bwMode="auto">
          <a:xfrm>
            <a:off x="1371600" y="1760538"/>
            <a:ext cx="0" cy="44116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3560" name="Line 8"/>
          <p:cNvSpPr>
            <a:spLocks noChangeShapeType="1"/>
          </p:cNvSpPr>
          <p:nvPr/>
        </p:nvSpPr>
        <p:spPr bwMode="auto">
          <a:xfrm>
            <a:off x="1447800" y="4572000"/>
            <a:ext cx="6324600" cy="0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 type="none" w="sm" len="sm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3561" name="Text Box 9"/>
          <p:cNvSpPr txBox="1">
            <a:spLocks noChangeArrowheads="1"/>
          </p:cNvSpPr>
          <p:nvPr/>
        </p:nvSpPr>
        <p:spPr bwMode="auto">
          <a:xfrm>
            <a:off x="2803525" y="4003675"/>
            <a:ext cx="24526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 eaLnBrk="1" hangingPunct="1"/>
            <a:r>
              <a:rPr lang="zh-CN" altLang="en-US" sz="2400" b="0">
                <a:latin typeface="Tahoma" panose="020B0604030504040204" pitchFamily="34" charset="0"/>
              </a:rPr>
              <a:t>         </a:t>
            </a:r>
            <a:r>
              <a:rPr lang="en-US" altLang="zh-CN" sz="2400" b="0">
                <a:latin typeface="Tahoma" panose="020B0604030504040204" pitchFamily="34" charset="0"/>
              </a:rPr>
              <a:t>Divided by</a:t>
            </a:r>
          </a:p>
        </p:txBody>
      </p:sp>
      <p:sp>
        <p:nvSpPr>
          <p:cNvPr id="23562" name="Line 10"/>
          <p:cNvSpPr>
            <a:spLocks noChangeShapeType="1"/>
          </p:cNvSpPr>
          <p:nvPr/>
        </p:nvSpPr>
        <p:spPr bwMode="auto">
          <a:xfrm>
            <a:off x="7696200" y="2439988"/>
            <a:ext cx="0" cy="22050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3563" name="Line 11"/>
          <p:cNvSpPr>
            <a:spLocks noChangeShapeType="1"/>
          </p:cNvSpPr>
          <p:nvPr/>
        </p:nvSpPr>
        <p:spPr bwMode="auto">
          <a:xfrm>
            <a:off x="1371600" y="3733800"/>
            <a:ext cx="6324600" cy="0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 type="none" w="sm" len="sm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ransition>
    <p:pull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1371600" y="1770063"/>
            <a:ext cx="6324600" cy="2801937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2400" b="0">
              <a:solidFill>
                <a:schemeClr val="tx1"/>
              </a:solidFill>
              <a:latin typeface="Tahoma" panose="020B0604030504040204" pitchFamily="34" charset="0"/>
            </a:endParaRPr>
          </a:p>
        </p:txBody>
      </p:sp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1371600" y="2438400"/>
            <a:ext cx="6324600" cy="13716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/>
          </a:ln>
        </p:spPr>
        <p:txBody>
          <a:bodyPr wrap="none" anchor="ctr"/>
          <a:lstStyle>
            <a:lvl1pPr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b="0">
                <a:solidFill>
                  <a:schemeClr val="tx1"/>
                </a:solidFill>
                <a:latin typeface="Tahoma" panose="020B0604030504040204" pitchFamily="34" charset="0"/>
              </a:rPr>
              <a:t>Total (benefits - costs)</a:t>
            </a:r>
          </a:p>
          <a:p>
            <a:pPr eaLnBrk="1" hangingPunct="1"/>
            <a:endParaRPr lang="zh-CN" altLang="en-US" sz="2400" b="0">
              <a:solidFill>
                <a:schemeClr val="tx1"/>
              </a:solidFill>
              <a:latin typeface="Tahoma" panose="020B0604030504040204" pitchFamily="34" charset="0"/>
            </a:endParaRPr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571500" y="3048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en-US" altLang="zh-CN" sz="3800" b="0">
                <a:solidFill>
                  <a:schemeClr val="tx2"/>
                </a:solidFill>
                <a:latin typeface="Verdana" panose="020B0604030504040204" pitchFamily="34" charset="0"/>
              </a:rPr>
              <a:t>Return on Investment Calculation</a:t>
            </a:r>
          </a:p>
        </p:txBody>
      </p:sp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1371600" y="4475163"/>
            <a:ext cx="6324600" cy="1697037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/>
          </a:ln>
        </p:spPr>
        <p:txBody>
          <a:bodyPr wrap="none" anchor="ctr"/>
          <a:lstStyle>
            <a:lvl1pPr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b="0">
                <a:solidFill>
                  <a:schemeClr val="tx1"/>
                </a:solidFill>
                <a:latin typeface="Tahoma" panose="020B0604030504040204" pitchFamily="34" charset="0"/>
              </a:rPr>
              <a:t>Total costs</a:t>
            </a:r>
          </a:p>
        </p:txBody>
      </p:sp>
      <p:sp>
        <p:nvSpPr>
          <p:cNvPr id="24582" name="Rectangle 6"/>
          <p:cNvSpPr>
            <a:spLocks noChangeArrowheads="1"/>
          </p:cNvSpPr>
          <p:nvPr/>
        </p:nvSpPr>
        <p:spPr bwMode="auto">
          <a:xfrm>
            <a:off x="1371600" y="1676400"/>
            <a:ext cx="6324600" cy="763588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/>
          </a:ln>
        </p:spPr>
        <p:txBody>
          <a:bodyPr wrap="none" anchor="ctr"/>
          <a:lstStyle>
            <a:lvl1pPr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b="0">
                <a:latin typeface="Tahoma" panose="020B0604030504040204" pitchFamily="34" charset="0"/>
              </a:rPr>
              <a:t>RETURN ON INVESTMENT EQUALS</a:t>
            </a:r>
          </a:p>
        </p:txBody>
      </p:sp>
      <p:sp>
        <p:nvSpPr>
          <p:cNvPr id="24583" name="Line 7"/>
          <p:cNvSpPr>
            <a:spLocks noChangeShapeType="1"/>
          </p:cNvSpPr>
          <p:nvPr/>
        </p:nvSpPr>
        <p:spPr bwMode="auto">
          <a:xfrm>
            <a:off x="1371600" y="1760538"/>
            <a:ext cx="0" cy="44116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584" name="Line 8"/>
          <p:cNvSpPr>
            <a:spLocks noChangeShapeType="1"/>
          </p:cNvSpPr>
          <p:nvPr/>
        </p:nvSpPr>
        <p:spPr bwMode="auto">
          <a:xfrm>
            <a:off x="1447800" y="4572000"/>
            <a:ext cx="6324600" cy="0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 type="none" w="sm" len="sm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585" name="Text Box 9"/>
          <p:cNvSpPr txBox="1">
            <a:spLocks noChangeArrowheads="1"/>
          </p:cNvSpPr>
          <p:nvPr/>
        </p:nvSpPr>
        <p:spPr bwMode="auto">
          <a:xfrm>
            <a:off x="2803525" y="4003675"/>
            <a:ext cx="24526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 eaLnBrk="1" hangingPunct="1"/>
            <a:r>
              <a:rPr lang="zh-CN" altLang="en-US" sz="2400" b="0">
                <a:latin typeface="Tahoma" panose="020B0604030504040204" pitchFamily="34" charset="0"/>
              </a:rPr>
              <a:t>         </a:t>
            </a:r>
            <a:r>
              <a:rPr lang="en-US" altLang="zh-CN" sz="2400" b="0">
                <a:latin typeface="Tahoma" panose="020B0604030504040204" pitchFamily="34" charset="0"/>
              </a:rPr>
              <a:t>Divided by</a:t>
            </a:r>
          </a:p>
        </p:txBody>
      </p:sp>
      <p:sp>
        <p:nvSpPr>
          <p:cNvPr id="24586" name="Line 10"/>
          <p:cNvSpPr>
            <a:spLocks noChangeShapeType="1"/>
          </p:cNvSpPr>
          <p:nvPr/>
        </p:nvSpPr>
        <p:spPr bwMode="auto">
          <a:xfrm>
            <a:off x="7696200" y="2439988"/>
            <a:ext cx="0" cy="22050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587" name="Line 11"/>
          <p:cNvSpPr>
            <a:spLocks noChangeShapeType="1"/>
          </p:cNvSpPr>
          <p:nvPr/>
        </p:nvSpPr>
        <p:spPr bwMode="auto">
          <a:xfrm>
            <a:off x="1371600" y="3733800"/>
            <a:ext cx="6324600" cy="0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 type="none" w="sm" len="sm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ransition>
    <p:pull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476250" y="233363"/>
            <a:ext cx="8326438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 algn="l" eaLnBrk="0" hangingPunct="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400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Operational feasibility</a:t>
            </a:r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566738" y="1808163"/>
            <a:ext cx="8235950" cy="3925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469900" indent="-4699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>
              <a:lnSpc>
                <a:spcPct val="135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o"/>
              <a:defRPr/>
            </a:pP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用户使用可能性               </a:t>
            </a:r>
            <a:r>
              <a:rPr lang="en-US" altLang="zh-CN" sz="2800" dirty="0">
                <a:solidFill>
                  <a:srgbClr val="0000FF"/>
                </a:solidFill>
                <a:latin typeface="+mn-ea"/>
                <a:ea typeface="+mn-ea"/>
              </a:rPr>
              <a:t>(</a:t>
            </a:r>
            <a:r>
              <a:rPr lang="zh-CN" altLang="en-US" sz="2800" dirty="0">
                <a:solidFill>
                  <a:srgbClr val="0000FF"/>
                </a:solidFill>
                <a:latin typeface="+mn-ea"/>
                <a:ea typeface="+mn-ea"/>
              </a:rPr>
              <a:t>盲人手机）          </a:t>
            </a:r>
          </a:p>
          <a:p>
            <a:pPr algn="l">
              <a:lnSpc>
                <a:spcPct val="135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o"/>
              <a:defRPr/>
            </a:pP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时间进度可行性</a:t>
            </a:r>
          </a:p>
          <a:p>
            <a:pPr algn="l">
              <a:lnSpc>
                <a:spcPct val="135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o"/>
              <a:defRPr/>
            </a:pP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组织和人事的可行性</a:t>
            </a:r>
          </a:p>
          <a:p>
            <a:pPr algn="l">
              <a:lnSpc>
                <a:spcPct val="135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None/>
              <a:defRPr/>
            </a:pP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      人物，人才，人手，人员</a:t>
            </a:r>
          </a:p>
          <a:p>
            <a:pPr algn="l">
              <a:lnSpc>
                <a:spcPct val="135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o"/>
              <a:defRPr/>
            </a:pP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文化上的可行性            </a:t>
            </a:r>
            <a:r>
              <a:rPr lang="zh-CN" altLang="en-US" sz="2800" dirty="0">
                <a:solidFill>
                  <a:srgbClr val="0000FF"/>
                </a:solidFill>
                <a:latin typeface="+mn-ea"/>
                <a:ea typeface="+mn-ea"/>
              </a:rPr>
              <a:t>（华为企业文化）</a:t>
            </a:r>
          </a:p>
        </p:txBody>
      </p:sp>
    </p:spTree>
  </p:cSld>
  <p:clrMapOvr>
    <a:masterClrMapping/>
  </p:clrMapOvr>
  <p:transition>
    <p:pull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Rot="1" noChangeArrowheads="1"/>
          </p:cNvSpPr>
          <p:nvPr/>
        </p:nvSpPr>
        <p:spPr bwMode="auto">
          <a:xfrm>
            <a:off x="566738" y="233363"/>
            <a:ext cx="6300787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 algn="l" eaLnBrk="0" hangingPunct="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400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Social feasibility</a:t>
            </a:r>
          </a:p>
        </p:txBody>
      </p:sp>
      <p:sp>
        <p:nvSpPr>
          <p:cNvPr id="26627" name="Rectangle 4"/>
          <p:cNvSpPr>
            <a:spLocks noRot="1" noChangeArrowheads="1"/>
          </p:cNvSpPr>
          <p:nvPr/>
        </p:nvSpPr>
        <p:spPr bwMode="auto">
          <a:xfrm>
            <a:off x="304800" y="1981200"/>
            <a:ext cx="8540750" cy="4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69900" indent="-4699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>
              <a:lnSpc>
                <a:spcPct val="150000"/>
              </a:lnSpc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Ø"/>
              <a:defRPr/>
            </a:pP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开发项目是否会在社会上或政治上引起侵权、隐私、破坏或其它责任问题</a:t>
            </a:r>
            <a:endParaRPr lang="en-US" altLang="zh-CN" sz="2800" dirty="0">
              <a:solidFill>
                <a:schemeClr val="tx1"/>
              </a:solidFill>
              <a:latin typeface="+mn-ea"/>
              <a:ea typeface="+mn-ea"/>
            </a:endParaRPr>
          </a:p>
          <a:p>
            <a:pPr marL="1130300" lvl="2" indent="-457200" algn="l"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  <a:buFont typeface="Wingdings" panose="05000000000000000000" pitchFamily="2" charset="2"/>
              <a:buChar char="ü"/>
              <a:defRPr/>
            </a:pPr>
            <a:r>
              <a:rPr lang="en-US" altLang="zh-CN" sz="2800" dirty="0">
                <a:solidFill>
                  <a:srgbClr val="0000FF"/>
                </a:solidFill>
                <a:latin typeface="+mn-ea"/>
                <a:ea typeface="+mn-ea"/>
              </a:rPr>
              <a:t>Google, </a:t>
            </a:r>
            <a:r>
              <a:rPr lang="zh-CN" altLang="en-US" sz="2800" dirty="0">
                <a:solidFill>
                  <a:srgbClr val="0000FF"/>
                </a:solidFill>
                <a:latin typeface="+mn-ea"/>
                <a:ea typeface="+mn-ea"/>
              </a:rPr>
              <a:t>中国法律</a:t>
            </a:r>
            <a:endParaRPr lang="en-US" altLang="zh-CN" sz="2800" dirty="0">
              <a:solidFill>
                <a:srgbClr val="0000FF"/>
              </a:solidFill>
              <a:latin typeface="+mn-ea"/>
              <a:ea typeface="+mn-ea"/>
            </a:endParaRPr>
          </a:p>
          <a:p>
            <a:pPr marL="1130300" lvl="2" indent="-457200" algn="l"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  <a:buFont typeface="Wingdings" panose="05000000000000000000" pitchFamily="2" charset="2"/>
              <a:buChar char="ü"/>
              <a:defRPr/>
            </a:pPr>
            <a:r>
              <a:rPr lang="zh-CN" altLang="en-US" sz="2800" dirty="0">
                <a:solidFill>
                  <a:srgbClr val="0000FF"/>
                </a:solidFill>
                <a:latin typeface="+mn-ea"/>
                <a:ea typeface="+mn-ea"/>
              </a:rPr>
              <a:t>三星专利纠纷</a:t>
            </a:r>
            <a:endParaRPr lang="en-US" altLang="zh-CN" sz="2800" dirty="0">
              <a:solidFill>
                <a:srgbClr val="0000FF"/>
              </a:solidFill>
              <a:latin typeface="+mn-ea"/>
              <a:ea typeface="+mn-ea"/>
            </a:endParaRPr>
          </a:p>
          <a:p>
            <a:pPr marL="1130300" lvl="2" indent="-457200" algn="l"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  <a:buFont typeface="Wingdings" panose="05000000000000000000" pitchFamily="2" charset="2"/>
              <a:buChar char="ü"/>
              <a:defRPr/>
            </a:pPr>
            <a:r>
              <a:rPr lang="zh-CN" altLang="en-US" sz="2800" dirty="0">
                <a:solidFill>
                  <a:srgbClr val="0000FF"/>
                </a:solidFill>
                <a:latin typeface="+mn-ea"/>
                <a:ea typeface="+mn-ea"/>
              </a:rPr>
              <a:t>互联网信息暴露</a:t>
            </a:r>
            <a:endParaRPr lang="en-US" altLang="zh-CN" sz="2800" dirty="0">
              <a:solidFill>
                <a:srgbClr val="0000FF"/>
              </a:solidFill>
              <a:latin typeface="+mn-ea"/>
              <a:ea typeface="+mn-ea"/>
            </a:endParaRPr>
          </a:p>
          <a:p>
            <a:pPr marL="1130300" lvl="2" indent="-457200" algn="l"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  <a:buFont typeface="Wingdings" panose="05000000000000000000" pitchFamily="2" charset="2"/>
              <a:buChar char="ü"/>
              <a:defRPr/>
            </a:pPr>
            <a:r>
              <a:rPr lang="en-US" altLang="zh-CN" sz="2800" dirty="0">
                <a:solidFill>
                  <a:srgbClr val="0000FF"/>
                </a:solidFill>
                <a:latin typeface="+mn-ea"/>
                <a:ea typeface="+mn-ea"/>
              </a:rPr>
              <a:t>……</a:t>
            </a:r>
          </a:p>
          <a:p>
            <a:pPr marL="273050" lvl="1" indent="0" algn="l"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  <a:defRPr/>
            </a:pPr>
            <a:endParaRPr lang="en-US" altLang="zh-CN" sz="2800" dirty="0">
              <a:solidFill>
                <a:schemeClr val="tx1"/>
              </a:solidFill>
              <a:latin typeface="+mn-ea"/>
              <a:ea typeface="+mn-ea"/>
            </a:endParaRPr>
          </a:p>
          <a:p>
            <a:pPr marL="0" indent="0" algn="l">
              <a:lnSpc>
                <a:spcPct val="150000"/>
              </a:lnSpc>
              <a:spcBef>
                <a:spcPct val="20000"/>
              </a:spcBef>
              <a:buClr>
                <a:schemeClr val="accent2"/>
              </a:buClr>
              <a:defRPr/>
            </a:pPr>
            <a:endParaRPr lang="zh-CN" altLang="en-US" sz="2800" dirty="0">
              <a:solidFill>
                <a:schemeClr val="tx1"/>
              </a:solidFill>
              <a:latin typeface="+mn-ea"/>
              <a:ea typeface="+mn-ea"/>
            </a:endParaRPr>
          </a:p>
        </p:txBody>
      </p:sp>
    </p:spTree>
  </p:cSld>
  <p:clrMapOvr>
    <a:masterClrMapping/>
  </p:clrMapOvr>
  <p:transition>
    <p:pull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pull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5562600" y="2819400"/>
            <a:ext cx="1066800" cy="6096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 algn="l" eaLnBrk="0" hangingPunct="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kumimoji="1" lang="zh-CN" altLang="en-US" sz="2400">
                <a:solidFill>
                  <a:srgbClr val="0000FF"/>
                </a:solidFill>
                <a:latin typeface="Tahoma" panose="020B0604030504040204" pitchFamily="34" charset="0"/>
              </a:rPr>
              <a:t>循环</a:t>
            </a:r>
          </a:p>
        </p:txBody>
      </p:sp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476250" y="36513"/>
            <a:ext cx="75168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 algn="l" eaLnBrk="0" hangingPunct="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zh-CN" altLang="en-US" sz="40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可行性研究的主要步骤</a:t>
            </a:r>
            <a:endParaRPr lang="en-US" altLang="zh-CN" sz="400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611188" y="1854200"/>
            <a:ext cx="7999412" cy="4776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533400" indent="-53340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 algn="l" eaLnBrk="0" hangingPunct="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ts val="1200"/>
              </a:spcBef>
              <a:buFont typeface="Wingdings" panose="05000000000000000000" pitchFamily="2" charset="2"/>
              <a:buAutoNum type="arabicPeriod"/>
            </a:pPr>
            <a:r>
              <a:rPr lang="zh-CN" altLang="en-US" sz="2800">
                <a:ea typeface="华文楷体" panose="02010600040101010101" pitchFamily="2" charset="-122"/>
              </a:rPr>
              <a:t>复查系统规模和目标</a:t>
            </a:r>
          </a:p>
          <a:p>
            <a:pPr>
              <a:spcBef>
                <a:spcPts val="1200"/>
              </a:spcBef>
              <a:buFont typeface="Wingdings" panose="05000000000000000000" pitchFamily="2" charset="2"/>
              <a:buAutoNum type="arabicPeriod"/>
            </a:pPr>
            <a:r>
              <a:rPr lang="zh-CN" altLang="en-US" sz="2800">
                <a:ea typeface="华文楷体" panose="02010600040101010101" pitchFamily="2" charset="-122"/>
              </a:rPr>
              <a:t>研究现有系统功能</a:t>
            </a:r>
          </a:p>
          <a:p>
            <a:pPr>
              <a:spcBef>
                <a:spcPts val="1200"/>
              </a:spcBef>
              <a:buFont typeface="Wingdings" panose="05000000000000000000" pitchFamily="2" charset="2"/>
              <a:buAutoNum type="arabicPeriod"/>
            </a:pPr>
            <a:r>
              <a:rPr lang="zh-CN" altLang="en-US" sz="2800">
                <a:ea typeface="华文楷体" panose="02010600040101010101" pitchFamily="2" charset="-122"/>
              </a:rPr>
              <a:t>导出新系统模型</a:t>
            </a:r>
          </a:p>
          <a:p>
            <a:pPr>
              <a:spcBef>
                <a:spcPts val="1200"/>
              </a:spcBef>
              <a:buFont typeface="Wingdings" panose="05000000000000000000" pitchFamily="2" charset="2"/>
              <a:buAutoNum type="arabicPeriod"/>
            </a:pPr>
            <a:r>
              <a:rPr lang="zh-CN" altLang="en-US" sz="2800">
                <a:ea typeface="华文楷体" panose="02010600040101010101" pitchFamily="2" charset="-122"/>
              </a:rPr>
              <a:t>重新定义问题</a:t>
            </a:r>
          </a:p>
          <a:p>
            <a:pPr>
              <a:spcBef>
                <a:spcPts val="1200"/>
              </a:spcBef>
              <a:buFont typeface="Wingdings" panose="05000000000000000000" pitchFamily="2" charset="2"/>
              <a:buAutoNum type="arabicPeriod"/>
            </a:pPr>
            <a:r>
              <a:rPr lang="zh-CN" altLang="en-US" sz="2800">
                <a:ea typeface="华文楷体" panose="02010600040101010101" pitchFamily="2" charset="-122"/>
              </a:rPr>
              <a:t>导出和分析各种可选解决方案</a:t>
            </a:r>
          </a:p>
          <a:p>
            <a:pPr>
              <a:spcBef>
                <a:spcPts val="1200"/>
              </a:spcBef>
              <a:buFont typeface="Wingdings" panose="05000000000000000000" pitchFamily="2" charset="2"/>
              <a:buAutoNum type="arabicPeriod"/>
            </a:pPr>
            <a:r>
              <a:rPr lang="zh-CN" altLang="en-US" sz="2800">
                <a:ea typeface="华文楷体" panose="02010600040101010101" pitchFamily="2" charset="-122"/>
              </a:rPr>
              <a:t>推荐行动方针</a:t>
            </a:r>
          </a:p>
          <a:p>
            <a:pPr>
              <a:spcBef>
                <a:spcPts val="1200"/>
              </a:spcBef>
              <a:buFont typeface="Wingdings" panose="05000000000000000000" pitchFamily="2" charset="2"/>
              <a:buAutoNum type="arabicPeriod"/>
            </a:pPr>
            <a:r>
              <a:rPr lang="zh-CN" altLang="en-US" sz="2800">
                <a:ea typeface="华文楷体" panose="02010600040101010101" pitchFamily="2" charset="-122"/>
              </a:rPr>
              <a:t>草拟开发计划</a:t>
            </a:r>
          </a:p>
          <a:p>
            <a:pPr>
              <a:spcBef>
                <a:spcPts val="1200"/>
              </a:spcBef>
              <a:buFont typeface="Wingdings" panose="05000000000000000000" pitchFamily="2" charset="2"/>
              <a:buAutoNum type="arabicPeriod"/>
            </a:pPr>
            <a:r>
              <a:rPr lang="zh-CN" altLang="en-US" sz="2800">
                <a:ea typeface="华文楷体" panose="02010600040101010101" pitchFamily="2" charset="-122"/>
              </a:rPr>
              <a:t>书写文档提交审查</a:t>
            </a:r>
          </a:p>
        </p:txBody>
      </p:sp>
      <p:sp>
        <p:nvSpPr>
          <p:cNvPr id="27653" name="Arc 5"/>
          <p:cNvSpPr>
            <a:spLocks/>
          </p:cNvSpPr>
          <p:nvPr/>
        </p:nvSpPr>
        <p:spPr bwMode="auto">
          <a:xfrm flipV="1">
            <a:off x="3886200" y="2286000"/>
            <a:ext cx="1752600" cy="1677988"/>
          </a:xfrm>
          <a:custGeom>
            <a:avLst/>
            <a:gdLst>
              <a:gd name="T0" fmla="*/ 0 w 21601"/>
              <a:gd name="T1" fmla="*/ 0 h 37905"/>
              <a:gd name="T2" fmla="*/ 2147483647 w 21601"/>
              <a:gd name="T3" fmla="*/ 2147483647 h 37905"/>
              <a:gd name="T4" fmla="*/ 2147483647 w 21601"/>
              <a:gd name="T5" fmla="*/ 2147483647 h 37905"/>
              <a:gd name="T6" fmla="*/ 0 60000 65536"/>
              <a:gd name="T7" fmla="*/ 0 60000 65536"/>
              <a:gd name="T8" fmla="*/ 0 60000 65536"/>
              <a:gd name="T9" fmla="*/ 0 w 21601"/>
              <a:gd name="T10" fmla="*/ 0 h 37905"/>
              <a:gd name="T11" fmla="*/ 21601 w 21601"/>
              <a:gd name="T12" fmla="*/ 37905 h 3790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1" h="37905" fill="none" extrusionOk="0">
                <a:moveTo>
                  <a:pt x="0" y="0"/>
                </a:moveTo>
                <a:cubicBezTo>
                  <a:pt x="0" y="0"/>
                  <a:pt x="0" y="-1"/>
                  <a:pt x="1" y="0"/>
                </a:cubicBezTo>
                <a:cubicBezTo>
                  <a:pt x="11930" y="0"/>
                  <a:pt x="21601" y="9670"/>
                  <a:pt x="21601" y="21600"/>
                </a:cubicBezTo>
                <a:cubicBezTo>
                  <a:pt x="21601" y="27854"/>
                  <a:pt x="18889" y="33802"/>
                  <a:pt x="14168" y="37905"/>
                </a:cubicBezTo>
              </a:path>
              <a:path w="21601" h="37905" stroke="0" extrusionOk="0">
                <a:moveTo>
                  <a:pt x="0" y="0"/>
                </a:moveTo>
                <a:cubicBezTo>
                  <a:pt x="0" y="0"/>
                  <a:pt x="0" y="-1"/>
                  <a:pt x="1" y="0"/>
                </a:cubicBezTo>
                <a:cubicBezTo>
                  <a:pt x="11930" y="0"/>
                  <a:pt x="21601" y="9670"/>
                  <a:pt x="21601" y="21600"/>
                </a:cubicBezTo>
                <a:cubicBezTo>
                  <a:pt x="21601" y="27854"/>
                  <a:pt x="18889" y="33802"/>
                  <a:pt x="14168" y="37905"/>
                </a:cubicBezTo>
                <a:lnTo>
                  <a:pt x="1" y="21600"/>
                </a:lnTo>
                <a:lnTo>
                  <a:pt x="0" y="0"/>
                </a:lnTo>
                <a:close/>
              </a:path>
            </a:pathLst>
          </a:custGeom>
          <a:noFill/>
          <a:ln w="31750">
            <a:solidFill>
              <a:schemeClr val="tx1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ransition>
    <p:pull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66555" y="2521059"/>
            <a:ext cx="832592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zh-CN" altLang="en-US" sz="2400" b="0" dirty="0">
                <a:solidFill>
                  <a:srgbClr val="333333"/>
                </a:solidFill>
                <a:latin typeface="arial" panose="020B0604020202020204" pitchFamily="34" charset="0"/>
              </a:rPr>
              <a:t>软件可行性分析是通过对项目的市场需求、资源供应、建设规模、工艺路线、设备选型、环境影响、资金筹措、盈利能力等方面的研究，从技术、经济、工程等角度对项目进行调查研究和分析比较，并对项目建成以后可能取得的财务、经济效益及社会环境影响进行科学预测，为项目决策提供公正、可靠、科学的软件咨询意见。</a:t>
            </a:r>
            <a:endParaRPr lang="zh-CN" altLang="en-US" sz="2400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550" y="1853825"/>
            <a:ext cx="8325926" cy="4950550"/>
          </a:xfrm>
          <a:prstGeom prst="rect">
            <a:avLst/>
          </a:prstGeom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566555" y="233645"/>
            <a:ext cx="7021512" cy="79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 algn="l" eaLnBrk="0" hangingPunct="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zh-CN" altLang="en-US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可行性分析</a:t>
            </a:r>
          </a:p>
        </p:txBody>
      </p:sp>
    </p:spTree>
    <p:extLst>
      <p:ext uri="{BB962C8B-B14F-4D97-AF65-F5344CB8AC3E}">
        <p14:creationId xmlns:p14="http://schemas.microsoft.com/office/powerpoint/2010/main" val="2344873226"/>
      </p:ext>
    </p:extLst>
  </p:cSld>
  <p:clrMapOvr>
    <a:masterClrMapping/>
  </p:clrMapOvr>
  <p:transition>
    <p:pull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522288" y="53975"/>
            <a:ext cx="7793037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 algn="l" eaLnBrk="0" hangingPunct="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40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1  </a:t>
            </a:r>
            <a:r>
              <a:rPr lang="zh-CN" altLang="en-US" sz="40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复查系统规模和目标</a:t>
            </a:r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476250" y="1808163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69900" indent="-46990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927100" indent="-45720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 algn="l" eaLnBrk="0" hangingPunct="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ts val="1200"/>
              </a:spcBef>
            </a:pPr>
            <a:r>
              <a:rPr lang="zh-CN" altLang="en-US"/>
              <a:t>问题定义阶段的成果</a:t>
            </a:r>
          </a:p>
          <a:p>
            <a:pPr lvl="1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zh-CN" altLang="en-US"/>
              <a:t>系统规模和目标报告书</a:t>
            </a:r>
          </a:p>
          <a:p>
            <a:pPr>
              <a:spcBef>
                <a:spcPts val="1200"/>
              </a:spcBef>
            </a:pPr>
            <a:r>
              <a:rPr lang="zh-CN" altLang="en-US"/>
              <a:t>复查任务</a:t>
            </a:r>
          </a:p>
          <a:p>
            <a:pPr lvl="1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zh-CN" altLang="en-US"/>
              <a:t>改正含糊的、二义的描述</a:t>
            </a:r>
          </a:p>
          <a:p>
            <a:pPr lvl="1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zh-CN" altLang="en-US"/>
              <a:t>改正不正确的描述</a:t>
            </a:r>
          </a:p>
          <a:p>
            <a:pPr lvl="1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zh-CN" altLang="en-US"/>
              <a:t>核查系统限制和约束</a:t>
            </a:r>
          </a:p>
        </p:txBody>
      </p:sp>
    </p:spTree>
  </p:cSld>
  <p:clrMapOvr>
    <a:masterClrMapping/>
  </p:clrMapOvr>
  <p:transition>
    <p:pull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476250" y="98425"/>
            <a:ext cx="779303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 algn="l" eaLnBrk="0" hangingPunct="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40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2   </a:t>
            </a:r>
            <a:r>
              <a:rPr lang="zh-CN" altLang="en-US" sz="40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研究现有系统功能</a:t>
            </a:r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522288" y="19431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69900" indent="-46990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927100" indent="-45720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 algn="l" eaLnBrk="0" hangingPunct="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ts val="1200"/>
              </a:spcBef>
            </a:pPr>
            <a:r>
              <a:rPr lang="zh-CN" altLang="en-US"/>
              <a:t>分析现有系统</a:t>
            </a:r>
          </a:p>
          <a:p>
            <a:pPr lvl="1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zh-CN" altLang="en-US"/>
              <a:t>高层系统流程图</a:t>
            </a:r>
          </a:p>
          <a:p>
            <a:pPr lvl="1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zh-CN" altLang="en-US"/>
              <a:t>确定系统功能</a:t>
            </a:r>
          </a:p>
          <a:p>
            <a:pPr>
              <a:spcBef>
                <a:spcPts val="1200"/>
              </a:spcBef>
            </a:pPr>
            <a:r>
              <a:rPr lang="zh-CN" altLang="en-US"/>
              <a:t>比较新旧系统</a:t>
            </a:r>
          </a:p>
          <a:p>
            <a:pPr lvl="1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zh-CN" altLang="en-US"/>
              <a:t>新系统必须完成旧系统的基本功能</a:t>
            </a:r>
          </a:p>
          <a:p>
            <a:pPr lvl="1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zh-CN" altLang="en-US"/>
              <a:t>新系统必须改正旧系统存在问题</a:t>
            </a:r>
          </a:p>
          <a:p>
            <a:pPr lvl="1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zh-CN" altLang="en-US"/>
              <a:t>新系统必须比旧系统增收入、减支出</a:t>
            </a:r>
          </a:p>
        </p:txBody>
      </p:sp>
    </p:spTree>
  </p:cSld>
  <p:clrMapOvr>
    <a:masterClrMapping/>
  </p:clrMapOvr>
  <p:transition>
    <p:pull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476250" y="98425"/>
            <a:ext cx="779303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 algn="l" eaLnBrk="0" hangingPunct="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40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3  </a:t>
            </a:r>
            <a:r>
              <a:rPr lang="zh-CN" altLang="en-US" sz="40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导出新系统模型</a:t>
            </a:r>
          </a:p>
        </p:txBody>
      </p:sp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522288" y="19431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69900" indent="-4699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908050" indent="-436563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>
              <a:spcBef>
                <a:spcPts val="1200"/>
              </a:spcBef>
              <a:buClr>
                <a:schemeClr val="accent2"/>
              </a:buClr>
              <a:buFont typeface="Wingdings" pitchFamily="2" charset="2"/>
              <a:buChar char="o"/>
              <a:defRPr/>
            </a:pPr>
            <a:r>
              <a:rPr lang="zh-CN" altLang="en-US" sz="3000" dirty="0">
                <a:solidFill>
                  <a:schemeClr val="tx1"/>
                </a:solidFill>
                <a:latin typeface="Verdana" pitchFamily="34" charset="0"/>
              </a:rPr>
              <a:t>旧系统逻辑模型       新系统逻辑模型</a:t>
            </a:r>
          </a:p>
          <a:p>
            <a:pPr algn="l">
              <a:spcBef>
                <a:spcPts val="1200"/>
              </a:spcBef>
              <a:buClr>
                <a:schemeClr val="accent2"/>
              </a:buClr>
              <a:buFont typeface="Wingdings" pitchFamily="2" charset="2"/>
              <a:buChar char="o"/>
              <a:defRPr/>
            </a:pPr>
            <a:r>
              <a:rPr lang="zh-CN" altLang="en-US" sz="3000" dirty="0">
                <a:solidFill>
                  <a:schemeClr val="tx1"/>
                </a:solidFill>
                <a:latin typeface="Verdana" pitchFamily="34" charset="0"/>
              </a:rPr>
              <a:t>新系统目标和规模</a:t>
            </a:r>
          </a:p>
          <a:p>
            <a:pPr algn="l">
              <a:spcBef>
                <a:spcPts val="1200"/>
              </a:spcBef>
              <a:buClr>
                <a:schemeClr val="accent2"/>
              </a:buClr>
              <a:buFont typeface="Wingdings" pitchFamily="2" charset="2"/>
              <a:buChar char="o"/>
              <a:defRPr/>
            </a:pPr>
            <a:r>
              <a:rPr lang="zh-CN" altLang="en-US" sz="3000" dirty="0">
                <a:solidFill>
                  <a:schemeClr val="tx1"/>
                </a:solidFill>
                <a:latin typeface="Verdana" pitchFamily="34" charset="0"/>
              </a:rPr>
              <a:t>逻辑模型描述工具</a:t>
            </a:r>
          </a:p>
          <a:p>
            <a:pPr marL="928687" lvl="1" indent="-457200" algn="l">
              <a:spcBef>
                <a:spcPts val="1200"/>
              </a:spcBef>
              <a:buClr>
                <a:schemeClr val="accent2"/>
              </a:buClr>
              <a:buFont typeface="Wingdings" panose="05000000000000000000" pitchFamily="2" charset="2"/>
              <a:buChar char="ü"/>
              <a:defRPr/>
            </a:pPr>
            <a:r>
              <a:rPr lang="zh-CN" altLang="en-US" sz="2600" dirty="0">
                <a:solidFill>
                  <a:schemeClr val="tx1"/>
                </a:solidFill>
                <a:latin typeface="Verdana" pitchFamily="34" charset="0"/>
              </a:rPr>
              <a:t>数据流图</a:t>
            </a:r>
          </a:p>
          <a:p>
            <a:pPr marL="928687" lvl="1" indent="-457200" algn="l">
              <a:spcBef>
                <a:spcPts val="1200"/>
              </a:spcBef>
              <a:buClr>
                <a:schemeClr val="accent2"/>
              </a:buClr>
              <a:buFont typeface="Wingdings" panose="05000000000000000000" pitchFamily="2" charset="2"/>
              <a:buChar char="ü"/>
              <a:defRPr/>
            </a:pPr>
            <a:r>
              <a:rPr lang="zh-CN" altLang="en-US" sz="2600" dirty="0">
                <a:solidFill>
                  <a:schemeClr val="tx1"/>
                </a:solidFill>
                <a:latin typeface="Verdana" pitchFamily="34" charset="0"/>
              </a:rPr>
              <a:t>数据字典</a:t>
            </a:r>
          </a:p>
          <a:p>
            <a:pPr marL="928687" lvl="1" indent="-457200" algn="l">
              <a:spcBef>
                <a:spcPts val="1200"/>
              </a:spcBef>
              <a:buClr>
                <a:schemeClr val="accent2"/>
              </a:buClr>
              <a:buFont typeface="Wingdings" panose="05000000000000000000" pitchFamily="2" charset="2"/>
              <a:buChar char="ü"/>
              <a:defRPr/>
            </a:pPr>
            <a:r>
              <a:rPr lang="zh-CN" altLang="en-US" sz="2600" dirty="0">
                <a:solidFill>
                  <a:schemeClr val="tx1"/>
                </a:solidFill>
                <a:latin typeface="Verdana" pitchFamily="34" charset="0"/>
              </a:rPr>
              <a:t>用例图</a:t>
            </a:r>
          </a:p>
          <a:p>
            <a:pPr lvl="1" algn="l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/>
            </a:pPr>
            <a:endParaRPr lang="zh-CN" altLang="en-US" sz="2600" b="0" dirty="0">
              <a:solidFill>
                <a:schemeClr val="tx1"/>
              </a:solidFill>
              <a:latin typeface="Verdana" pitchFamily="34" charset="0"/>
            </a:endParaRPr>
          </a:p>
        </p:txBody>
      </p:sp>
      <p:sp>
        <p:nvSpPr>
          <p:cNvPr id="30724" name="AutoShape 4"/>
          <p:cNvSpPr>
            <a:spLocks/>
          </p:cNvSpPr>
          <p:nvPr/>
        </p:nvSpPr>
        <p:spPr bwMode="auto">
          <a:xfrm>
            <a:off x="4302125" y="2133600"/>
            <a:ext cx="228600" cy="914400"/>
          </a:xfrm>
          <a:prstGeom prst="rightBrace">
            <a:avLst>
              <a:gd name="adj1" fmla="val 33333"/>
              <a:gd name="adj2" fmla="val 47917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 algn="l" eaLnBrk="0" hangingPunct="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zh-CN" altLang="en-US" sz="160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>
    <p:pull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476250" y="142875"/>
            <a:ext cx="779303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 algn="l" eaLnBrk="0" hangingPunct="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40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4  </a:t>
            </a:r>
            <a:r>
              <a:rPr lang="zh-CN" altLang="en-US" sz="40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重新定义问题</a:t>
            </a:r>
          </a:p>
        </p:txBody>
      </p:sp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611188" y="1989138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69900" indent="-46990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927100" indent="-45720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 algn="l" eaLnBrk="0" hangingPunct="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ts val="1200"/>
              </a:spcBef>
            </a:pPr>
            <a:r>
              <a:rPr lang="zh-CN" altLang="en-US"/>
              <a:t>复查问题定义、规模和目标</a:t>
            </a:r>
          </a:p>
          <a:p>
            <a:pPr lvl="1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zh-CN" altLang="en-US"/>
              <a:t>根据新系统模型</a:t>
            </a:r>
          </a:p>
          <a:p>
            <a:pPr lvl="1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zh-CN" altLang="en-US"/>
              <a:t>分析员误解</a:t>
            </a:r>
          </a:p>
          <a:p>
            <a:pPr lvl="1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zh-CN" altLang="en-US"/>
              <a:t>用户遗漏</a:t>
            </a:r>
          </a:p>
          <a:p>
            <a:pPr>
              <a:spcBef>
                <a:spcPts val="1200"/>
              </a:spcBef>
            </a:pPr>
            <a:r>
              <a:rPr lang="zh-CN" altLang="en-US"/>
              <a:t>重新定义问题</a:t>
            </a:r>
          </a:p>
          <a:p>
            <a:pPr lvl="1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zh-CN" altLang="en-US"/>
              <a:t>循环（定义，分析，求解，重定义）</a:t>
            </a:r>
          </a:p>
        </p:txBody>
      </p:sp>
    </p:spTree>
  </p:cSld>
  <p:clrMapOvr>
    <a:masterClrMapping/>
  </p:clrMapOvr>
  <p:transition>
    <p:pull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476250" y="53975"/>
            <a:ext cx="779303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 algn="l" eaLnBrk="0" hangingPunct="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40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5  </a:t>
            </a:r>
            <a:r>
              <a:rPr lang="zh-CN" altLang="en-US" sz="40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导出和分析可选解决方案</a:t>
            </a:r>
          </a:p>
        </p:txBody>
      </p:sp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522288" y="192405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69900" indent="-46990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927100" indent="-45720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 algn="l" eaLnBrk="0" hangingPunct="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ts val="1200"/>
              </a:spcBef>
            </a:pPr>
            <a:r>
              <a:rPr lang="zh-CN" altLang="en-US"/>
              <a:t>从逻辑模型导出物理系统方案</a:t>
            </a:r>
          </a:p>
          <a:p>
            <a:pPr lvl="1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zh-CN" altLang="en-US"/>
              <a:t>不同角度</a:t>
            </a:r>
          </a:p>
          <a:p>
            <a:pPr lvl="1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zh-CN" altLang="en-US"/>
              <a:t>多个方案</a:t>
            </a:r>
          </a:p>
          <a:p>
            <a:pPr>
              <a:spcBef>
                <a:spcPts val="1200"/>
              </a:spcBef>
            </a:pPr>
            <a:r>
              <a:rPr lang="zh-CN" altLang="en-US"/>
              <a:t>分析各种可选方案</a:t>
            </a:r>
          </a:p>
          <a:p>
            <a:pPr lvl="1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zh-CN" altLang="en-US"/>
              <a:t>技术可行性</a:t>
            </a:r>
          </a:p>
          <a:p>
            <a:pPr lvl="1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zh-CN" altLang="en-US"/>
              <a:t>操作可行性</a:t>
            </a:r>
          </a:p>
          <a:p>
            <a:pPr lvl="1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zh-CN" altLang="en-US"/>
              <a:t>经济可行性</a:t>
            </a:r>
          </a:p>
          <a:p>
            <a:pPr>
              <a:spcBef>
                <a:spcPts val="1200"/>
              </a:spcBef>
            </a:pPr>
            <a:r>
              <a:rPr lang="zh-CN" altLang="en-US"/>
              <a:t>为可行方案制定初步进度计划</a:t>
            </a:r>
          </a:p>
        </p:txBody>
      </p:sp>
    </p:spTree>
  </p:cSld>
  <p:clrMapOvr>
    <a:masterClrMapping/>
  </p:clrMapOvr>
  <p:transition>
    <p:pull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476250" y="98425"/>
            <a:ext cx="779303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 algn="l" eaLnBrk="0" hangingPunct="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40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6  </a:t>
            </a:r>
            <a:r>
              <a:rPr lang="zh-CN" altLang="en-US" sz="40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推荐行动方针</a:t>
            </a:r>
          </a:p>
        </p:txBody>
      </p:sp>
      <p:sp>
        <p:nvSpPr>
          <p:cNvPr id="33795" name="Rectangle 3"/>
          <p:cNvSpPr>
            <a:spLocks noChangeArrowheads="1"/>
          </p:cNvSpPr>
          <p:nvPr/>
        </p:nvSpPr>
        <p:spPr bwMode="auto">
          <a:xfrm>
            <a:off x="522288" y="2017713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69900" indent="-46990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927100" indent="-45720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 algn="l" eaLnBrk="0" hangingPunct="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ts val="1200"/>
              </a:spcBef>
            </a:pPr>
            <a:r>
              <a:rPr lang="zh-CN" altLang="en-US"/>
              <a:t>得出可行性研究结果</a:t>
            </a:r>
          </a:p>
          <a:p>
            <a:pPr lvl="1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zh-CN" altLang="en-US"/>
              <a:t>继续开发</a:t>
            </a:r>
          </a:p>
          <a:p>
            <a:pPr lvl="1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zh-CN" altLang="en-US"/>
              <a:t>终止项目</a:t>
            </a:r>
          </a:p>
          <a:p>
            <a:pPr>
              <a:spcBef>
                <a:spcPts val="1200"/>
              </a:spcBef>
            </a:pPr>
            <a:r>
              <a:rPr lang="zh-CN" altLang="en-US"/>
              <a:t>推荐解决方案</a:t>
            </a:r>
          </a:p>
          <a:p>
            <a:pPr lvl="1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zh-CN" altLang="en-US"/>
              <a:t>成本</a:t>
            </a:r>
            <a:r>
              <a:rPr lang="en-US" altLang="zh-CN"/>
              <a:t>/</a:t>
            </a:r>
            <a:r>
              <a:rPr lang="zh-CN" altLang="en-US"/>
              <a:t>效益</a:t>
            </a:r>
          </a:p>
        </p:txBody>
      </p:sp>
    </p:spTree>
  </p:cSld>
  <p:clrMapOvr>
    <a:masterClrMapping/>
  </p:clrMapOvr>
  <p:transition>
    <p:pull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514350" y="98425"/>
            <a:ext cx="779303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 algn="l" eaLnBrk="0" hangingPunct="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40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7  </a:t>
            </a:r>
            <a:r>
              <a:rPr lang="zh-CN" altLang="en-US" sz="40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草拟开发计划</a:t>
            </a: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566738" y="2017713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69900" indent="-46990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927100" indent="-45720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 algn="l" eaLnBrk="0" hangingPunct="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ts val="1200"/>
              </a:spcBef>
            </a:pPr>
            <a:r>
              <a:rPr lang="zh-CN" altLang="en-US"/>
              <a:t>为推荐方案确定开发计划</a:t>
            </a:r>
          </a:p>
          <a:p>
            <a:pPr lvl="1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zh-CN" altLang="en-US"/>
              <a:t>进度</a:t>
            </a:r>
          </a:p>
          <a:p>
            <a:pPr lvl="1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zh-CN" altLang="en-US"/>
              <a:t>开发人员</a:t>
            </a:r>
          </a:p>
          <a:p>
            <a:pPr lvl="1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zh-CN" altLang="en-US"/>
              <a:t>硬件设备</a:t>
            </a:r>
          </a:p>
          <a:p>
            <a:pPr lvl="1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zh-CN" altLang="en-US"/>
              <a:t>软件工具</a:t>
            </a:r>
          </a:p>
          <a:p>
            <a:pPr lvl="1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zh-CN" altLang="en-US"/>
              <a:t>各阶段成本估计</a:t>
            </a:r>
          </a:p>
        </p:txBody>
      </p:sp>
    </p:spTree>
  </p:cSld>
  <p:clrMapOvr>
    <a:masterClrMapping/>
  </p:clrMapOvr>
  <p:transition>
    <p:pull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514350" y="279400"/>
            <a:ext cx="7793038" cy="91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 algn="l" eaLnBrk="0" hangingPunct="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40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8  </a:t>
            </a:r>
            <a:r>
              <a:rPr lang="zh-CN" altLang="en-US" sz="40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书写文档提交审查</a:t>
            </a:r>
          </a:p>
        </p:txBody>
      </p:sp>
      <p:sp>
        <p:nvSpPr>
          <p:cNvPr id="35843" name="Rectangle 3"/>
          <p:cNvSpPr>
            <a:spLocks noChangeArrowheads="1"/>
          </p:cNvSpPr>
          <p:nvPr/>
        </p:nvSpPr>
        <p:spPr bwMode="auto">
          <a:xfrm>
            <a:off x="566738" y="2017713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69900" indent="-46990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927100" indent="-45720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 algn="l" eaLnBrk="0" hangingPunct="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ts val="1200"/>
              </a:spcBef>
            </a:pPr>
            <a:r>
              <a:rPr lang="zh-CN" altLang="en-US"/>
              <a:t>可行性研究报告</a:t>
            </a:r>
          </a:p>
          <a:p>
            <a:pPr lvl="1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zh-CN" altLang="en-US"/>
              <a:t>各步骤结果</a:t>
            </a:r>
          </a:p>
          <a:p>
            <a:pPr lvl="1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zh-CN" altLang="en-US"/>
              <a:t>推荐方案</a:t>
            </a:r>
          </a:p>
          <a:p>
            <a:pPr lvl="1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zh-CN" altLang="en-US"/>
              <a:t>开发计划等</a:t>
            </a:r>
          </a:p>
        </p:txBody>
      </p:sp>
    </p:spTree>
  </p:cSld>
  <p:clrMapOvr>
    <a:masterClrMapping/>
  </p:clrMapOvr>
  <p:transition>
    <p:pull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ChangeArrowheads="1"/>
          </p:cNvSpPr>
          <p:nvPr/>
        </p:nvSpPr>
        <p:spPr bwMode="auto">
          <a:xfrm>
            <a:off x="0" y="744538"/>
            <a:ext cx="9144000" cy="611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 eaLnBrk="1" hangingPunct="1"/>
            <a:r>
              <a:rPr lang="en-US" altLang="zh-CN" sz="240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1. </a:t>
            </a:r>
            <a:r>
              <a:rPr lang="zh-CN" altLang="en-US" sz="240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引言</a:t>
            </a:r>
            <a:r>
              <a:rPr lang="zh-CN" altLang="en-US" sz="2400" b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</a:t>
            </a:r>
            <a:br>
              <a:rPr lang="zh-CN" altLang="en-US" sz="2400" b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</a:br>
            <a:r>
              <a:rPr lang="zh-CN" altLang="en-US" sz="2400" b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</a:t>
            </a:r>
            <a:r>
              <a:rPr lang="en-US" altLang="zh-CN" sz="2400" b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1.1. </a:t>
            </a:r>
            <a:r>
              <a:rPr lang="zh-CN" altLang="en-US" sz="2400" b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编写目的 </a:t>
            </a:r>
            <a:br>
              <a:rPr lang="zh-CN" altLang="en-US" sz="2400" b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</a:br>
            <a:r>
              <a:rPr lang="zh-CN" altLang="en-US" sz="2400" b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</a:t>
            </a:r>
            <a:r>
              <a:rPr lang="en-US" altLang="zh-CN" sz="2400" b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1.2. </a:t>
            </a:r>
            <a:r>
              <a:rPr lang="zh-CN" altLang="en-US" sz="2400" b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项目背景 </a:t>
            </a:r>
            <a:br>
              <a:rPr lang="zh-CN" altLang="en-US" sz="2400" b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</a:br>
            <a:r>
              <a:rPr lang="zh-CN" altLang="en-US" sz="2400" b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</a:t>
            </a:r>
            <a:r>
              <a:rPr lang="en-US" altLang="zh-CN" sz="2400" b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1.3. </a:t>
            </a:r>
            <a:r>
              <a:rPr lang="zh-CN" altLang="en-US" sz="2400" b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术语说明</a:t>
            </a:r>
            <a:br>
              <a:rPr lang="zh-CN" altLang="en-US" sz="2400" b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</a:br>
            <a:r>
              <a:rPr lang="en-US" altLang="zh-CN" sz="240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2. </a:t>
            </a:r>
            <a:r>
              <a:rPr lang="zh-CN" altLang="en-US" sz="240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可行性研究的前提</a:t>
            </a:r>
            <a:br>
              <a:rPr lang="zh-CN" altLang="en-US" sz="2400" b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</a:br>
            <a:r>
              <a:rPr lang="zh-CN" altLang="en-US" sz="2400" b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</a:t>
            </a:r>
            <a:r>
              <a:rPr lang="en-US" altLang="zh-CN" sz="2400" b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2.1. </a:t>
            </a:r>
            <a:r>
              <a:rPr lang="zh-CN" altLang="en-US" sz="2400" b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基本要求 </a:t>
            </a:r>
            <a:br>
              <a:rPr lang="zh-CN" altLang="en-US" sz="2400" b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</a:br>
            <a:r>
              <a:rPr lang="zh-CN" altLang="en-US" sz="2400" b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</a:t>
            </a:r>
            <a:r>
              <a:rPr lang="en-US" altLang="zh-CN" sz="2400" b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2.2. </a:t>
            </a:r>
            <a:r>
              <a:rPr lang="zh-CN" altLang="en-US" sz="2400" b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开发目标 </a:t>
            </a:r>
            <a:br>
              <a:rPr lang="zh-CN" altLang="en-US" sz="2400" b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</a:br>
            <a:r>
              <a:rPr lang="zh-CN" altLang="en-US" sz="2400" b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</a:t>
            </a:r>
            <a:r>
              <a:rPr lang="en-US" altLang="zh-CN" sz="2400" b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2.3. </a:t>
            </a:r>
            <a:r>
              <a:rPr lang="zh-CN" altLang="en-US" sz="2400" b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具备条件 </a:t>
            </a:r>
            <a:br>
              <a:rPr lang="zh-CN" altLang="en-US" sz="2400" b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</a:br>
            <a:r>
              <a:rPr lang="zh-CN" altLang="en-US" sz="2400" b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</a:t>
            </a:r>
            <a:r>
              <a:rPr lang="en-US" altLang="zh-CN" sz="2400" b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2.4. </a:t>
            </a:r>
            <a:r>
              <a:rPr lang="zh-CN" altLang="en-US" sz="2400" b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进行可行性研究的方法 </a:t>
            </a:r>
            <a:br>
              <a:rPr lang="zh-CN" altLang="en-US" sz="2400" b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</a:br>
            <a:r>
              <a:rPr lang="zh-CN" altLang="en-US" sz="2400" b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</a:t>
            </a:r>
            <a:r>
              <a:rPr lang="en-US" altLang="zh-CN" sz="2400" b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2.5. </a:t>
            </a:r>
            <a:r>
              <a:rPr lang="zh-CN" altLang="en-US" sz="2400" b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评价尺度 </a:t>
            </a:r>
            <a:br>
              <a:rPr lang="zh-CN" altLang="en-US" sz="2400" b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</a:br>
            <a:r>
              <a:rPr lang="en-US" altLang="zh-CN" sz="240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3. </a:t>
            </a:r>
            <a:r>
              <a:rPr lang="zh-CN" altLang="en-US" sz="240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对现有系统的分析 </a:t>
            </a:r>
            <a:br>
              <a:rPr lang="zh-CN" altLang="en-US" sz="240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</a:br>
            <a:r>
              <a:rPr lang="zh-CN" altLang="en-US" sz="2400" b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</a:t>
            </a:r>
            <a:r>
              <a:rPr lang="en-US" altLang="zh-CN" sz="2400" b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3.1. </a:t>
            </a:r>
            <a:r>
              <a:rPr lang="zh-CN" altLang="en-US" sz="2400" b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数据流程和处理流程</a:t>
            </a:r>
            <a:br>
              <a:rPr lang="zh-CN" altLang="en-US" sz="2400" b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</a:br>
            <a:r>
              <a:rPr lang="zh-CN" altLang="en-US" sz="2400" b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</a:t>
            </a:r>
            <a:r>
              <a:rPr lang="en-US" altLang="zh-CN" sz="2400" b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3.2. </a:t>
            </a:r>
            <a:r>
              <a:rPr lang="zh-CN" altLang="en-US" sz="2400" b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费用开支 </a:t>
            </a:r>
            <a:br>
              <a:rPr lang="zh-CN" altLang="en-US" sz="2400" b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</a:br>
            <a:r>
              <a:rPr lang="zh-CN" altLang="en-US" sz="2400" b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</a:t>
            </a:r>
            <a:r>
              <a:rPr lang="en-US" altLang="zh-CN" sz="2400" b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3.3. </a:t>
            </a:r>
            <a:r>
              <a:rPr lang="zh-CN" altLang="en-US" sz="2400" b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人员 </a:t>
            </a:r>
            <a:br>
              <a:rPr lang="zh-CN" altLang="en-US" sz="2400" b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</a:br>
            <a:r>
              <a:rPr lang="zh-CN" altLang="en-US" sz="2400" b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</a:t>
            </a:r>
            <a:r>
              <a:rPr lang="en-US" altLang="zh-CN" sz="2400" b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3.4. </a:t>
            </a:r>
            <a:r>
              <a:rPr lang="zh-CN" altLang="en-US" sz="2400" b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设备 </a:t>
            </a:r>
            <a:br>
              <a:rPr lang="zh-CN" altLang="en-US" sz="2400" b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</a:br>
            <a:r>
              <a:rPr lang="zh-CN" altLang="en-US" sz="2400" b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</a:t>
            </a:r>
            <a:r>
              <a:rPr lang="en-US" altLang="zh-CN" sz="2400" b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3.5. </a:t>
            </a:r>
            <a:r>
              <a:rPr lang="zh-CN" altLang="en-US" sz="2400" b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局限性 </a:t>
            </a:r>
            <a:br>
              <a:rPr lang="zh-CN" altLang="en-US" sz="2400" b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</a:br>
            <a:endParaRPr lang="zh-CN" altLang="en-US" sz="1200" b="0">
              <a:solidFill>
                <a:schemeClr val="tx2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36867" name="Rectangle 3"/>
          <p:cNvSpPr>
            <a:spLocks noChangeArrowheads="1"/>
          </p:cNvSpPr>
          <p:nvPr/>
        </p:nvSpPr>
        <p:spPr bwMode="auto">
          <a:xfrm>
            <a:off x="1331913" y="87313"/>
            <a:ext cx="578961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zh-CN" altLang="en-US" sz="4000">
                <a:solidFill>
                  <a:srgbClr val="0000FF"/>
                </a:solidFill>
                <a:cs typeface="Times New Roman" panose="02020603050405020304" pitchFamily="18" charset="0"/>
              </a:rPr>
              <a:t>可行性研究报告文档要求</a:t>
            </a:r>
          </a:p>
        </p:txBody>
      </p:sp>
    </p:spTree>
  </p:cSld>
  <p:clrMapOvr>
    <a:masterClrMapping/>
  </p:clrMapOvr>
  <p:transition>
    <p:pull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0" y="193675"/>
            <a:ext cx="9144000" cy="666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 eaLnBrk="1" hangingPunct="1"/>
            <a:r>
              <a:rPr lang="en-US" altLang="zh-CN" sz="240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4. </a:t>
            </a:r>
            <a:r>
              <a:rPr lang="zh-CN" altLang="en-US" sz="240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所建议系统的技术的可行性分析 </a:t>
            </a:r>
            <a:br>
              <a:rPr lang="zh-CN" altLang="en-US" sz="240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</a:br>
            <a:r>
              <a:rPr lang="zh-CN" altLang="en-US" sz="2400" b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</a:t>
            </a:r>
            <a:r>
              <a:rPr lang="en-US" altLang="zh-CN" sz="2400" b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4.1. </a:t>
            </a:r>
            <a:r>
              <a:rPr lang="zh-CN" altLang="en-US" sz="2400" b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对所建议系统的简要描述 </a:t>
            </a:r>
            <a:br>
              <a:rPr lang="zh-CN" altLang="en-US" sz="2400" b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</a:br>
            <a:r>
              <a:rPr lang="zh-CN" altLang="en-US" sz="2400" b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</a:t>
            </a:r>
            <a:r>
              <a:rPr lang="en-US" altLang="zh-CN" sz="2400" b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4.2. </a:t>
            </a:r>
            <a:r>
              <a:rPr lang="zh-CN" altLang="en-US" sz="2400" b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数据库流程 </a:t>
            </a:r>
            <a:br>
              <a:rPr lang="zh-CN" altLang="en-US" sz="2400" b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</a:br>
            <a:r>
              <a:rPr lang="zh-CN" altLang="en-US" sz="2400" b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</a:t>
            </a:r>
            <a:r>
              <a:rPr lang="en-US" altLang="zh-CN" sz="2400" b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4.3. </a:t>
            </a:r>
            <a:r>
              <a:rPr lang="zh-CN" altLang="en-US" sz="2400" b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与现有系统比较的优越性</a:t>
            </a:r>
            <a:br>
              <a:rPr lang="zh-CN" altLang="en-US" sz="2400" b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</a:br>
            <a:r>
              <a:rPr lang="zh-CN" altLang="en-US" sz="2400" b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</a:t>
            </a:r>
            <a:r>
              <a:rPr lang="en-US" altLang="zh-CN" sz="2400" b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4.4. </a:t>
            </a:r>
            <a:r>
              <a:rPr lang="zh-CN" altLang="en-US" sz="2400" b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采用建议系统可能带来的影响 </a:t>
            </a:r>
            <a:br>
              <a:rPr lang="zh-CN" altLang="en-US" sz="2400" b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</a:br>
            <a:r>
              <a:rPr lang="zh-CN" altLang="en-US" sz="2400" b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</a:t>
            </a:r>
            <a:r>
              <a:rPr lang="en-US" altLang="zh-CN" sz="2400" b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4.5. </a:t>
            </a:r>
            <a:r>
              <a:rPr lang="zh-CN" altLang="en-US" sz="2400" b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局限性 </a:t>
            </a:r>
            <a:br>
              <a:rPr lang="zh-CN" altLang="en-US" sz="2400" b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</a:br>
            <a:r>
              <a:rPr lang="zh-CN" altLang="en-US" sz="2400" b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</a:t>
            </a:r>
            <a:r>
              <a:rPr lang="en-US" altLang="zh-CN" sz="2400" b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4.6. </a:t>
            </a:r>
            <a:r>
              <a:rPr lang="zh-CN" altLang="en-US" sz="2400" b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所建议技术可行性分析</a:t>
            </a:r>
            <a:br>
              <a:rPr lang="zh-CN" altLang="en-US" sz="2400" b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</a:br>
            <a:r>
              <a:rPr lang="en-US" altLang="zh-CN" sz="240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5. </a:t>
            </a:r>
            <a:r>
              <a:rPr lang="zh-CN" altLang="en-US" sz="240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所建议系统的经济可行性分析</a:t>
            </a:r>
            <a:br>
              <a:rPr lang="zh-CN" altLang="en-US" sz="240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</a:br>
            <a:r>
              <a:rPr lang="zh-CN" altLang="en-US" sz="2400" b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</a:t>
            </a:r>
            <a:r>
              <a:rPr lang="en-US" altLang="zh-CN" sz="2400" b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5.1. </a:t>
            </a:r>
            <a:r>
              <a:rPr lang="zh-CN" altLang="en-US" sz="2400" b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支出 </a:t>
            </a:r>
            <a:br>
              <a:rPr lang="zh-CN" altLang="en-US" sz="2400" b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</a:br>
            <a:r>
              <a:rPr lang="zh-CN" altLang="en-US" sz="2400" b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</a:t>
            </a:r>
            <a:r>
              <a:rPr lang="en-US" altLang="zh-CN" sz="2400" b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5.2. </a:t>
            </a:r>
            <a:r>
              <a:rPr lang="zh-CN" altLang="en-US" sz="2400" b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效益 </a:t>
            </a:r>
            <a:br>
              <a:rPr lang="zh-CN" altLang="en-US" sz="2400" b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</a:br>
            <a:r>
              <a:rPr lang="zh-CN" altLang="en-US" sz="2400" b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</a:t>
            </a:r>
            <a:r>
              <a:rPr lang="en-US" altLang="zh-CN" sz="2400" b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5.3. </a:t>
            </a:r>
            <a:r>
              <a:rPr lang="zh-CN" altLang="en-US" sz="2400" b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收益／投资比 </a:t>
            </a:r>
            <a:br>
              <a:rPr lang="zh-CN" altLang="en-US" sz="2400" b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</a:br>
            <a:r>
              <a:rPr lang="zh-CN" altLang="en-US" sz="2400" b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</a:t>
            </a:r>
            <a:r>
              <a:rPr lang="en-US" altLang="zh-CN" sz="2400" b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5.4. </a:t>
            </a:r>
            <a:r>
              <a:rPr lang="zh-CN" altLang="en-US" sz="2400" b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投资回收周期 </a:t>
            </a:r>
            <a:br>
              <a:rPr lang="zh-CN" altLang="en-US" sz="2400" b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</a:br>
            <a:r>
              <a:rPr lang="zh-CN" altLang="en-US" sz="2400" b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</a:t>
            </a:r>
            <a:r>
              <a:rPr lang="en-US" altLang="zh-CN" sz="2400" b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5.5. </a:t>
            </a:r>
            <a:r>
              <a:rPr lang="zh-CN" altLang="en-US" sz="2400" b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敏感性分析 </a:t>
            </a:r>
            <a:br>
              <a:rPr lang="zh-CN" altLang="en-US" sz="2400" b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</a:br>
            <a:r>
              <a:rPr lang="en-US" altLang="zh-CN" sz="240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6. </a:t>
            </a:r>
            <a:r>
              <a:rPr lang="zh-CN" altLang="en-US" sz="240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社会因素方面的可行性</a:t>
            </a:r>
            <a:r>
              <a:rPr lang="zh-CN" altLang="en-US" sz="2400" b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</a:t>
            </a:r>
            <a:br>
              <a:rPr lang="zh-CN" altLang="en-US" sz="2400" b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</a:br>
            <a:r>
              <a:rPr lang="zh-CN" altLang="en-US" sz="2400" b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</a:t>
            </a:r>
            <a:r>
              <a:rPr lang="en-US" altLang="zh-CN" sz="2400" b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6.1. </a:t>
            </a:r>
            <a:r>
              <a:rPr lang="zh-CN" altLang="en-US" sz="2400" b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法律方面的可行性 </a:t>
            </a:r>
            <a:br>
              <a:rPr lang="zh-CN" altLang="en-US" sz="2400" b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</a:br>
            <a:r>
              <a:rPr lang="zh-CN" altLang="en-US" sz="2400" b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</a:t>
            </a:r>
            <a:r>
              <a:rPr lang="en-US" altLang="zh-CN" sz="2400" b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6.2. </a:t>
            </a:r>
            <a:r>
              <a:rPr lang="zh-CN" altLang="en-US" sz="2400" b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用户使用方面的可行性</a:t>
            </a:r>
            <a:br>
              <a:rPr lang="zh-CN" altLang="en-US" sz="2400" b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</a:br>
            <a:r>
              <a:rPr lang="en-US" altLang="zh-CN" sz="240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7. </a:t>
            </a:r>
            <a:r>
              <a:rPr lang="zh-CN" altLang="en-US" sz="240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结论</a:t>
            </a:r>
            <a:r>
              <a:rPr lang="zh-CN" altLang="en-US" sz="2400" b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</a:t>
            </a:r>
            <a:br>
              <a:rPr lang="zh-CN" altLang="en-US" sz="2400" b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</a:br>
            <a:endParaRPr lang="zh-CN" altLang="en-US" sz="2400" b="0">
              <a:solidFill>
                <a:schemeClr val="tx2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</p:cSld>
  <p:clrMapOvr>
    <a:masterClrMapping/>
  </p:clrMapOvr>
  <p:transition>
    <p:pull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611188" y="279400"/>
            <a:ext cx="7021512" cy="764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 algn="l" eaLnBrk="0" hangingPunct="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zh-CN" altLang="en-US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可行性分析定义</a:t>
            </a:r>
          </a:p>
        </p:txBody>
      </p:sp>
      <p:sp>
        <p:nvSpPr>
          <p:cNvPr id="2" name="矩形 1"/>
          <p:cNvSpPr/>
          <p:nvPr/>
        </p:nvSpPr>
        <p:spPr>
          <a:xfrm>
            <a:off x="611187" y="1943835"/>
            <a:ext cx="823628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30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arial" panose="020B0604020202020204" pitchFamily="34" charset="0"/>
              </a:rPr>
              <a:t>软件可行性分析是通过对项目的</a:t>
            </a:r>
            <a:r>
              <a:rPr lang="zh-CN" altLang="en-US" sz="2400" dirty="0">
                <a:solidFill>
                  <a:srgbClr val="0000FF"/>
                </a:solidFill>
                <a:latin typeface="arial" panose="020B0604020202020204" pitchFamily="34" charset="0"/>
              </a:rPr>
              <a:t>市场需求、资源供应、建设规模、工艺路线、设备选型、环境影响、资金筹措、盈利能力</a:t>
            </a:r>
            <a:r>
              <a:rPr lang="zh-CN" altLang="en-US" sz="2400" dirty="0">
                <a:solidFill>
                  <a:srgbClr val="333333"/>
                </a:solidFill>
                <a:latin typeface="arial" panose="020B0604020202020204" pitchFamily="34" charset="0"/>
              </a:rPr>
              <a:t>等方面的研究，从</a:t>
            </a:r>
            <a:r>
              <a:rPr lang="zh-CN" altLang="en-US" sz="2400" dirty="0">
                <a:latin typeface="arial" panose="020B0604020202020204" pitchFamily="34" charset="0"/>
              </a:rPr>
              <a:t>技术、经济、工程</a:t>
            </a:r>
            <a:r>
              <a:rPr lang="zh-CN" altLang="en-US" sz="2400" dirty="0">
                <a:solidFill>
                  <a:srgbClr val="333333"/>
                </a:solidFill>
                <a:latin typeface="arial" panose="020B0604020202020204" pitchFamily="34" charset="0"/>
              </a:rPr>
              <a:t>等角度对项目进行调查研究和分析比较，并对项目建成以后可能取得的财务、经济效益及社会环境影响进行科学预测，为项目决策提供公正、可靠、科学的软件咨询意见。</a:t>
            </a:r>
            <a:endParaRPr lang="en-US" altLang="zh-CN" sz="2400" dirty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pPr algn="l">
              <a:lnSpc>
                <a:spcPct val="130000"/>
              </a:lnSpc>
            </a:pPr>
            <a:endParaRPr lang="en-US" altLang="zh-CN" sz="2400" dirty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pPr algn="l">
              <a:lnSpc>
                <a:spcPct val="130000"/>
              </a:lnSpc>
            </a:pPr>
            <a:r>
              <a:rPr lang="zh-CN" altLang="en-US" sz="2400" dirty="0">
                <a:solidFill>
                  <a:srgbClr val="333333"/>
                </a:solidFill>
                <a:latin typeface="arial" panose="020B0604020202020204" pitchFamily="34" charset="0"/>
              </a:rPr>
              <a:t>主要从经济、技术、社会环境等方面分析所给出的解决方案是否可行，当解决方案可行并有一定的经济效益和</a:t>
            </a:r>
            <a:r>
              <a:rPr lang="en-US" altLang="zh-CN" sz="2400" dirty="0">
                <a:solidFill>
                  <a:srgbClr val="333333"/>
                </a:solidFill>
                <a:latin typeface="arial" panose="020B0604020202020204" pitchFamily="34" charset="0"/>
              </a:rPr>
              <a:t>/</a:t>
            </a:r>
            <a:r>
              <a:rPr lang="zh-CN" altLang="en-US" sz="2400" dirty="0">
                <a:solidFill>
                  <a:srgbClr val="333333"/>
                </a:solidFill>
                <a:latin typeface="arial" panose="020B0604020202020204" pitchFamily="34" charset="0"/>
              </a:rPr>
              <a:t>或社会效益是才开始真正的基于计算机的系统的开发。</a:t>
            </a:r>
            <a:endParaRPr lang="zh-CN" altLang="en-US" sz="2400" dirty="0"/>
          </a:p>
        </p:txBody>
      </p:sp>
    </p:spTree>
  </p:cSld>
  <p:clrMapOvr>
    <a:masterClrMapping/>
  </p:clrMapOvr>
  <p:transition>
    <p:pull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Rot="1" noChangeArrowheads="1"/>
          </p:cNvSpPr>
          <p:nvPr/>
        </p:nvSpPr>
        <p:spPr bwMode="auto">
          <a:xfrm>
            <a:off x="250825" y="233363"/>
            <a:ext cx="85407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 algn="l" eaLnBrk="0" hangingPunct="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zh-CN" altLang="en-US" sz="400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方案选择</a:t>
            </a:r>
          </a:p>
        </p:txBody>
      </p:sp>
      <p:pic>
        <p:nvPicPr>
          <p:cNvPr id="38915" name="Picture 3" descr="HWOCRTEMP_ROC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1763713"/>
            <a:ext cx="6096000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pull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1962150" y="1943100"/>
            <a:ext cx="457200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>
            <a:lvl1pPr marL="342900" indent="-3429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lvl="1" algn="l">
              <a:lnSpc>
                <a:spcPct val="90000"/>
              </a:lnSpc>
              <a:spcBef>
                <a:spcPct val="20000"/>
              </a:spcBef>
            </a:pPr>
            <a:r>
              <a:rPr lang="en-US" altLang="zh-CN" sz="4000">
                <a:solidFill>
                  <a:srgbClr val="0000FF"/>
                </a:solidFill>
                <a:cs typeface="Times New Roman" panose="02020603050405020304" pitchFamily="18" charset="0"/>
              </a:rPr>
              <a:t>Cases Study</a:t>
            </a:r>
          </a:p>
        </p:txBody>
      </p:sp>
    </p:spTree>
  </p:cSld>
  <p:clrMapOvr>
    <a:masterClrMapping/>
  </p:clrMapOvr>
  <p:transition>
    <p:pull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20650" y="1082772"/>
            <a:ext cx="8277225" cy="213340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lIns="90488" tIns="44450" rIns="90488" bIns="44450" anchor="ctr">
            <a:spAutoFit/>
          </a:bodyPr>
          <a:lstStyle/>
          <a:p>
            <a:pPr indent="2065338" algn="l" eaLnBrk="0" hangingPunct="0">
              <a:lnSpc>
                <a:spcPct val="90000"/>
              </a:lnSpc>
              <a:spcBef>
                <a:spcPct val="20000"/>
              </a:spcBef>
              <a:defRPr/>
            </a:pPr>
            <a:r>
              <a:rPr lang="zh-CN" altLang="en-US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itchFamily="18" charset="0"/>
              </a:rPr>
              <a:t>企业办公自动化管理系统</a:t>
            </a:r>
          </a:p>
          <a:p>
            <a:pPr indent="2065338" eaLnBrk="0" hangingPunct="0">
              <a:lnSpc>
                <a:spcPct val="90000"/>
              </a:lnSpc>
              <a:spcBef>
                <a:spcPct val="20000"/>
              </a:spcBef>
              <a:defRPr/>
            </a:pPr>
            <a:endParaRPr lang="zh-CN" altLang="en-US" sz="4400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  <a:p>
            <a:pPr indent="2065338" algn="l" eaLnBrk="0" hangingPunct="0">
              <a:lnSpc>
                <a:spcPct val="90000"/>
              </a:lnSpc>
              <a:spcBef>
                <a:spcPct val="20000"/>
              </a:spcBef>
              <a:defRPr/>
            </a:pPr>
            <a:r>
              <a:rPr lang="zh-CN" altLang="en-US" sz="44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     可行性研究报告</a:t>
            </a:r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480649" y="4045391"/>
            <a:ext cx="8577989" cy="480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zh-CN" altLang="en-US" sz="2800" dirty="0">
                <a:latin typeface="Arial" panose="020B0604020202020204" pitchFamily="34" charset="0"/>
              </a:rPr>
              <a:t>企业办公自动化管理系统可行性研究报告</a:t>
            </a:r>
            <a:r>
              <a:rPr lang="en-US" altLang="zh-CN" sz="2800" dirty="0">
                <a:latin typeface="Arial" panose="020B0604020202020204" pitchFamily="34" charset="0"/>
              </a:rPr>
              <a:t>--</a:t>
            </a:r>
            <a:r>
              <a:rPr lang="zh-CN" altLang="en-US" sz="2800" dirty="0">
                <a:latin typeface="Arial" panose="020B0604020202020204" pitchFamily="34" charset="0"/>
              </a:rPr>
              <a:t>参考</a:t>
            </a:r>
            <a:r>
              <a:rPr lang="en-US" altLang="zh-CN" sz="2800" dirty="0">
                <a:latin typeface="Arial" panose="020B0604020202020204" pitchFamily="34" charset="0"/>
              </a:rPr>
              <a:t>.</a:t>
            </a:r>
            <a:r>
              <a:rPr lang="en-US" altLang="zh-CN" sz="2800" dirty="0" err="1">
                <a:latin typeface="Arial" panose="020B0604020202020204" pitchFamily="34" charset="0"/>
              </a:rPr>
              <a:t>docx</a:t>
            </a:r>
            <a:endParaRPr lang="en-US" altLang="zh-CN" sz="28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9137089"/>
      </p:ext>
    </p:extLst>
  </p:cSld>
  <p:clrMapOvr>
    <a:masterClrMapping/>
  </p:clrMapOvr>
  <p:transition>
    <p:pull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026" name="Rectangle 2"/>
          <p:cNvSpPr>
            <a:spLocks noChangeArrowheads="1"/>
          </p:cNvSpPr>
          <p:nvPr/>
        </p:nvSpPr>
        <p:spPr bwMode="auto">
          <a:xfrm>
            <a:off x="120650" y="1082675"/>
            <a:ext cx="8277225" cy="213360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lIns="90488" tIns="44450" rIns="90488" bIns="44450" anchor="ctr">
            <a:spAutoFit/>
          </a:bodyPr>
          <a:lstStyle/>
          <a:p>
            <a:pPr indent="2065338" algn="l" eaLnBrk="0" hangingPunct="0">
              <a:lnSpc>
                <a:spcPct val="90000"/>
              </a:lnSpc>
              <a:spcBef>
                <a:spcPct val="20000"/>
              </a:spcBef>
              <a:defRPr/>
            </a:pPr>
            <a:r>
              <a:rPr lang="zh-CN" altLang="en-US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itchFamily="18" charset="0"/>
              </a:rPr>
              <a:t>图书馆管理信息系统</a:t>
            </a:r>
          </a:p>
          <a:p>
            <a:pPr indent="2065338" eaLnBrk="0" hangingPunct="0">
              <a:lnSpc>
                <a:spcPct val="90000"/>
              </a:lnSpc>
              <a:spcBef>
                <a:spcPct val="20000"/>
              </a:spcBef>
              <a:defRPr/>
            </a:pPr>
            <a:endParaRPr lang="zh-CN" altLang="en-US" sz="4400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  <a:p>
            <a:pPr indent="2065338" algn="l" eaLnBrk="0" hangingPunct="0">
              <a:lnSpc>
                <a:spcPct val="90000"/>
              </a:lnSpc>
              <a:spcBef>
                <a:spcPct val="20000"/>
              </a:spcBef>
              <a:defRPr/>
            </a:pPr>
            <a:r>
              <a:rPr lang="zh-CN" altLang="en-US" sz="44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可行性研究报告</a:t>
            </a:r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1322226" y="4045391"/>
            <a:ext cx="6894836" cy="480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zh-CN" altLang="en-US" sz="2800" dirty="0">
                <a:latin typeface="Arial" panose="020B0604020202020204" pitchFamily="34" charset="0"/>
              </a:rPr>
              <a:t>图书馆管理信息系统可行性研究报告</a:t>
            </a:r>
            <a:r>
              <a:rPr lang="en-US" altLang="zh-CN" sz="2800" dirty="0">
                <a:latin typeface="Arial" panose="020B0604020202020204" pitchFamily="34" charset="0"/>
              </a:rPr>
              <a:t>.</a:t>
            </a:r>
            <a:r>
              <a:rPr lang="en-US" altLang="zh-CN" sz="2800" dirty="0" err="1">
                <a:latin typeface="Arial" panose="020B0604020202020204" pitchFamily="34" charset="0"/>
              </a:rPr>
              <a:t>docx</a:t>
            </a:r>
            <a:endParaRPr lang="en-US" altLang="zh-CN" sz="28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pull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0" y="47625"/>
            <a:ext cx="9144000" cy="684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ctr">
            <a:spAutoFit/>
          </a:bodyPr>
          <a:lstStyle>
            <a:lvl1pPr indent="396875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60000"/>
              </a:lnSpc>
              <a:spcBef>
                <a:spcPct val="20000"/>
              </a:spcBef>
            </a:pPr>
            <a:r>
              <a:rPr lang="zh-CN" altLang="en-US" sz="40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星 火 计 划 重 点 项 目</a:t>
            </a:r>
          </a:p>
          <a:p>
            <a:pPr>
              <a:lnSpc>
                <a:spcPct val="180000"/>
              </a:lnSpc>
              <a:spcBef>
                <a:spcPct val="20000"/>
              </a:spcBef>
            </a:pPr>
            <a:r>
              <a:rPr lang="zh-CN" altLang="en-US" sz="4400">
                <a:solidFill>
                  <a:schemeClr val="tx2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可行性研究报告</a:t>
            </a:r>
          </a:p>
          <a:p>
            <a:pPr>
              <a:lnSpc>
                <a:spcPct val="210000"/>
              </a:lnSpc>
              <a:spcBef>
                <a:spcPct val="20000"/>
              </a:spcBef>
            </a:pPr>
            <a:r>
              <a:rPr lang="zh-CN" altLang="en-US" sz="2800" b="0">
                <a:solidFill>
                  <a:schemeClr val="tx2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项  目 名 称：</a:t>
            </a:r>
          </a:p>
          <a:p>
            <a:pPr>
              <a:lnSpc>
                <a:spcPct val="110000"/>
              </a:lnSpc>
              <a:spcBef>
                <a:spcPct val="20000"/>
              </a:spcBef>
            </a:pPr>
            <a:r>
              <a:rPr lang="zh-CN" altLang="en-US" sz="2800" b="0">
                <a:solidFill>
                  <a:schemeClr val="tx2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申  报 单 位（盖章）：</a:t>
            </a:r>
          </a:p>
          <a:p>
            <a:pPr>
              <a:lnSpc>
                <a:spcPct val="110000"/>
              </a:lnSpc>
              <a:spcBef>
                <a:spcPct val="20000"/>
              </a:spcBef>
            </a:pPr>
            <a:r>
              <a:rPr lang="zh-CN" altLang="en-US" sz="2800" b="0">
                <a:solidFill>
                  <a:schemeClr val="tx2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联   系   人：</a:t>
            </a:r>
          </a:p>
          <a:p>
            <a:pPr>
              <a:lnSpc>
                <a:spcPct val="110000"/>
              </a:lnSpc>
              <a:spcBef>
                <a:spcPct val="20000"/>
              </a:spcBef>
            </a:pPr>
            <a:r>
              <a:rPr lang="zh-CN" altLang="en-US" sz="2800" b="0">
                <a:solidFill>
                  <a:schemeClr val="tx2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电        话：</a:t>
            </a:r>
          </a:p>
          <a:p>
            <a:pPr>
              <a:spcBef>
                <a:spcPct val="20000"/>
              </a:spcBef>
            </a:pPr>
            <a:r>
              <a:rPr lang="zh-CN" altLang="en-US" sz="2800" b="0">
                <a:solidFill>
                  <a:schemeClr val="tx2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传        真：</a:t>
            </a:r>
          </a:p>
          <a:p>
            <a:pPr>
              <a:spcBef>
                <a:spcPct val="20000"/>
              </a:spcBef>
            </a:pPr>
            <a:r>
              <a:rPr lang="zh-CN" altLang="en-US" sz="2800" b="0">
                <a:solidFill>
                  <a:schemeClr val="tx2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科技主管部门：</a:t>
            </a:r>
          </a:p>
          <a:p>
            <a:pPr>
              <a:lnSpc>
                <a:spcPct val="160000"/>
              </a:lnSpc>
              <a:spcBef>
                <a:spcPct val="20000"/>
              </a:spcBef>
            </a:pPr>
            <a:r>
              <a:rPr lang="zh-CN" altLang="en-US" sz="2800" b="0">
                <a:solidFill>
                  <a:schemeClr val="tx2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科学技术部星火计划办公室</a:t>
            </a:r>
          </a:p>
        </p:txBody>
      </p:sp>
    </p:spTree>
  </p:cSld>
  <p:clrMapOvr>
    <a:masterClrMapping/>
  </p:clrMapOvr>
  <p:transition>
    <p:pull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412" name="Rectangle 4"/>
          <p:cNvSpPr>
            <a:spLocks noChangeArrowheads="1"/>
          </p:cNvSpPr>
          <p:nvPr/>
        </p:nvSpPr>
        <p:spPr bwMode="auto">
          <a:xfrm>
            <a:off x="179388" y="25400"/>
            <a:ext cx="8937625" cy="686911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>
            <a:spAutoFit/>
          </a:bodyPr>
          <a:lstStyle/>
          <a:p>
            <a:pPr indent="457200" algn="l" eaLnBrk="0" hangingPunct="0">
              <a:lnSpc>
                <a:spcPct val="160000"/>
              </a:lnSpc>
              <a:spcBef>
                <a:spcPct val="20000"/>
              </a:spcBef>
              <a:defRPr/>
            </a:pPr>
            <a:r>
              <a:rPr lang="zh-CN" altLang="en-US" sz="44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zh-CN" altLang="en-US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itchFamily="18" charset="0"/>
              </a:rPr>
              <a:t>可行性研究报告编写提纲</a:t>
            </a:r>
          </a:p>
          <a:p>
            <a:pPr indent="457200" algn="l" eaLnBrk="0" hangingPunct="0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zh-CN" altLang="en-US" sz="2800" dirty="0">
                <a:solidFill>
                  <a:schemeClr val="tx2"/>
                </a:solidFill>
                <a:latin typeface="宋体" pitchFamily="2" charset="-122"/>
              </a:rPr>
              <a:t>一、项目概述</a:t>
            </a:r>
          </a:p>
          <a:p>
            <a:pPr indent="457200" algn="l" eaLnBrk="0" hangingPunct="0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zh-CN" altLang="en-US" sz="2800" dirty="0">
                <a:solidFill>
                  <a:schemeClr val="tx2"/>
                </a:solidFill>
                <a:latin typeface="宋体" pitchFamily="2" charset="-122"/>
              </a:rPr>
              <a:t>二、申报单位基本情况</a:t>
            </a:r>
          </a:p>
          <a:p>
            <a:pPr indent="457200" algn="l" eaLnBrk="0" hangingPunct="0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zh-CN" altLang="en-US" sz="2800" dirty="0">
                <a:solidFill>
                  <a:schemeClr val="tx2"/>
                </a:solidFill>
                <a:latin typeface="宋体" pitchFamily="2" charset="-122"/>
              </a:rPr>
              <a:t>三、意义和必要性</a:t>
            </a:r>
          </a:p>
          <a:p>
            <a:pPr indent="457200" algn="l" eaLnBrk="0" hangingPunct="0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zh-CN" altLang="en-US" sz="2800" dirty="0">
                <a:solidFill>
                  <a:schemeClr val="tx2"/>
                </a:solidFill>
                <a:latin typeface="宋体" pitchFamily="2" charset="-122"/>
              </a:rPr>
              <a:t>四、项目可行性分析</a:t>
            </a:r>
          </a:p>
          <a:p>
            <a:pPr indent="457200" algn="l" eaLnBrk="0" hangingPunct="0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zh-CN" altLang="en-US" sz="2800" dirty="0">
                <a:solidFill>
                  <a:schemeClr val="tx2"/>
                </a:solidFill>
                <a:latin typeface="宋体" pitchFamily="2" charset="-122"/>
              </a:rPr>
              <a:t>五、主要开发内容和指标</a:t>
            </a:r>
          </a:p>
          <a:p>
            <a:pPr indent="457200" algn="l" eaLnBrk="0" hangingPunct="0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zh-CN" altLang="en-US" sz="2800" dirty="0">
                <a:solidFill>
                  <a:schemeClr val="tx2"/>
                </a:solidFill>
                <a:latin typeface="宋体" pitchFamily="2" charset="-122"/>
              </a:rPr>
              <a:t>六、项目投资预算、资金筹措及来源渠道</a:t>
            </a:r>
          </a:p>
          <a:p>
            <a:pPr indent="457200" algn="l" eaLnBrk="0" hangingPunct="0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zh-CN" altLang="en-US" sz="2800" dirty="0">
                <a:solidFill>
                  <a:schemeClr val="tx2"/>
                </a:solidFill>
                <a:latin typeface="宋体" pitchFamily="2" charset="-122"/>
              </a:rPr>
              <a:t>七、效益与预期效果分析</a:t>
            </a:r>
          </a:p>
          <a:p>
            <a:pPr indent="457200" algn="l" eaLnBrk="0" hangingPunct="0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zh-CN" altLang="en-US" sz="2800" dirty="0">
                <a:solidFill>
                  <a:schemeClr val="tx2"/>
                </a:solidFill>
                <a:latin typeface="宋体" pitchFamily="2" charset="-122"/>
              </a:rPr>
              <a:t>八、进度安排</a:t>
            </a:r>
          </a:p>
          <a:p>
            <a:pPr indent="457200" algn="l" eaLnBrk="0" hangingPunct="0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zh-CN" altLang="en-US" sz="2800" dirty="0">
                <a:solidFill>
                  <a:schemeClr val="tx2"/>
                </a:solidFill>
                <a:latin typeface="宋体" pitchFamily="2" charset="-122"/>
              </a:rPr>
              <a:t>九、项目的组织管理及相关保障措施</a:t>
            </a:r>
          </a:p>
          <a:p>
            <a:pPr indent="457200" algn="l" eaLnBrk="0" hangingPunct="0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zh-CN" altLang="en-US" sz="2800" dirty="0">
                <a:solidFill>
                  <a:schemeClr val="tx2"/>
                </a:solidFill>
                <a:latin typeface="宋体" pitchFamily="2" charset="-122"/>
              </a:rPr>
              <a:t>十、省级科技主管部门或国务院有关部委科技司意见</a:t>
            </a:r>
          </a:p>
          <a:p>
            <a:pPr indent="457200" algn="l" eaLnBrk="0" hangingPunct="0">
              <a:defRPr/>
            </a:pPr>
            <a:endParaRPr lang="zh-CN" altLang="en-US" sz="1800" b="0" dirty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ransition>
    <p:pull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436" name="Rectangle 4"/>
          <p:cNvSpPr>
            <a:spLocks noChangeArrowheads="1"/>
          </p:cNvSpPr>
          <p:nvPr/>
        </p:nvSpPr>
        <p:spPr bwMode="auto">
          <a:xfrm>
            <a:off x="250825" y="433388"/>
            <a:ext cx="8731250" cy="3421062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lIns="90488" tIns="44450" rIns="90488" bIns="44450" anchor="ctr">
            <a:spAutoFit/>
          </a:bodyPr>
          <a:lstStyle/>
          <a:p>
            <a:pPr indent="2065338" algn="l" eaLnBrk="0" hangingPunct="0">
              <a:lnSpc>
                <a:spcPct val="90000"/>
              </a:lnSpc>
              <a:spcBef>
                <a:spcPct val="20000"/>
              </a:spcBef>
              <a:defRPr/>
            </a:pPr>
            <a:endParaRPr lang="zh-CN" altLang="en-US" sz="4000" dirty="0">
              <a:solidFill>
                <a:srgbClr val="0000FF"/>
              </a:solidFill>
              <a:cs typeface="Times New Roman" pitchFamily="18" charset="0"/>
            </a:endParaRPr>
          </a:p>
          <a:p>
            <a:pPr indent="2065338" algn="l" eaLnBrk="0" hangingPunct="0">
              <a:lnSpc>
                <a:spcPct val="90000"/>
              </a:lnSpc>
              <a:spcBef>
                <a:spcPct val="20000"/>
              </a:spcBef>
              <a:defRPr/>
            </a:pPr>
            <a:r>
              <a:rPr lang="zh-CN" altLang="en-US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itchFamily="18" charset="0"/>
              </a:rPr>
              <a:t>上海市科学技术委员</a:t>
            </a:r>
          </a:p>
          <a:p>
            <a:pPr indent="2065338" algn="l" eaLnBrk="0" hangingPunct="0">
              <a:lnSpc>
                <a:spcPct val="90000"/>
              </a:lnSpc>
              <a:spcBef>
                <a:spcPct val="20000"/>
              </a:spcBef>
              <a:defRPr/>
            </a:pPr>
            <a:endParaRPr lang="zh-CN" altLang="en-US" sz="4400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  <a:p>
            <a:pPr indent="2065338" algn="l" eaLnBrk="0" hangingPunct="0">
              <a:lnSpc>
                <a:spcPct val="90000"/>
              </a:lnSpc>
              <a:spcBef>
                <a:spcPct val="20000"/>
              </a:spcBef>
              <a:defRPr/>
            </a:pPr>
            <a:r>
              <a:rPr lang="zh-CN" altLang="en-US" sz="36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科研计划项目课题可行性方案</a:t>
            </a:r>
          </a:p>
          <a:p>
            <a:pPr indent="2065338" algn="l" eaLnBrk="0" hangingPunct="0">
              <a:lnSpc>
                <a:spcPct val="90000"/>
              </a:lnSpc>
              <a:spcBef>
                <a:spcPct val="20000"/>
              </a:spcBef>
              <a:defRPr/>
            </a:pPr>
            <a:endParaRPr lang="zh-CN" altLang="en-US" sz="4400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44035" name="Rectangle 5"/>
          <p:cNvSpPr>
            <a:spLocks noChangeArrowheads="1"/>
          </p:cNvSpPr>
          <p:nvPr/>
        </p:nvSpPr>
        <p:spPr bwMode="auto">
          <a:xfrm>
            <a:off x="341313" y="4044950"/>
            <a:ext cx="8802687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>
              <a:lnSpc>
                <a:spcPct val="90000"/>
              </a:lnSpc>
              <a:spcBef>
                <a:spcPct val="20000"/>
              </a:spcBef>
            </a:pPr>
            <a:r>
              <a:rPr lang="zh-CN" altLang="en-US" sz="2800">
                <a:latin typeface="Arial" panose="020B0604020202020204" pitchFamily="34" charset="0"/>
              </a:rPr>
              <a:t>基于信任根的高可信嵌入式操作系统关键技术研究</a:t>
            </a:r>
            <a:r>
              <a:rPr lang="en-US" altLang="zh-CN" sz="2800">
                <a:latin typeface="Arial" panose="020B0604020202020204" pitchFamily="34" charset="0"/>
              </a:rPr>
              <a:t>.pdf</a:t>
            </a:r>
            <a:endParaRPr lang="zh-CN" altLang="en-US" sz="28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pull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460" name="Rectangle 4"/>
          <p:cNvSpPr>
            <a:spLocks noChangeArrowheads="1"/>
          </p:cNvSpPr>
          <p:nvPr/>
        </p:nvSpPr>
        <p:spPr bwMode="auto">
          <a:xfrm>
            <a:off x="250825" y="1077913"/>
            <a:ext cx="8277225" cy="213360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lIns="90488" tIns="44450" rIns="90488" bIns="44450" anchor="ctr">
            <a:spAutoFit/>
          </a:bodyPr>
          <a:lstStyle/>
          <a:p>
            <a:pPr indent="2065338" algn="l" eaLnBrk="0" hangingPunct="0">
              <a:lnSpc>
                <a:spcPct val="90000"/>
              </a:lnSpc>
              <a:spcBef>
                <a:spcPct val="20000"/>
              </a:spcBef>
              <a:defRPr/>
            </a:pPr>
            <a:r>
              <a:rPr lang="zh-CN" altLang="en-US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itchFamily="18" charset="0"/>
              </a:rPr>
              <a:t>国家自然科学基金项目</a:t>
            </a:r>
          </a:p>
          <a:p>
            <a:pPr indent="2065338" eaLnBrk="0" hangingPunct="0">
              <a:lnSpc>
                <a:spcPct val="90000"/>
              </a:lnSpc>
              <a:spcBef>
                <a:spcPct val="20000"/>
              </a:spcBef>
              <a:defRPr/>
            </a:pPr>
            <a:endParaRPr lang="zh-CN" altLang="en-US" sz="4400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  <a:p>
            <a:pPr indent="2065338" algn="l" eaLnBrk="0" hangingPunct="0">
              <a:lnSpc>
                <a:spcPct val="90000"/>
              </a:lnSpc>
              <a:spcBef>
                <a:spcPct val="20000"/>
              </a:spcBef>
              <a:defRPr/>
            </a:pPr>
            <a:r>
              <a:rPr lang="zh-CN" altLang="en-US" sz="44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       申请书</a:t>
            </a:r>
          </a:p>
        </p:txBody>
      </p:sp>
      <p:sp>
        <p:nvSpPr>
          <p:cNvPr id="45059" name="Rectangle 5"/>
          <p:cNvSpPr>
            <a:spLocks noChangeArrowheads="1"/>
          </p:cNvSpPr>
          <p:nvPr/>
        </p:nvSpPr>
        <p:spPr bwMode="auto">
          <a:xfrm>
            <a:off x="522288" y="4044950"/>
            <a:ext cx="8532812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zh-CN" altLang="zh-CN" sz="2800">
                <a:latin typeface="Arial" panose="020B0604020202020204" pitchFamily="34" charset="0"/>
              </a:rPr>
              <a:t>WEB 智能搜索中的文本内容信任判定方法研究</a:t>
            </a:r>
            <a:r>
              <a:rPr lang="en-US" altLang="zh-CN" sz="2800">
                <a:latin typeface="Arial" panose="020B0604020202020204" pitchFamily="34" charset="0"/>
              </a:rPr>
              <a:t>.pdf</a:t>
            </a:r>
            <a:endParaRPr lang="zh-CN" altLang="en-US" sz="28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pull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27313" y="5371406"/>
            <a:ext cx="2116687" cy="1403775"/>
          </a:xfrm>
          <a:prstGeom prst="rect">
            <a:avLst/>
          </a:prstGeom>
        </p:spPr>
      </p:pic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385763" y="368300"/>
            <a:ext cx="8420100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7" tIns="44450" rIns="90487" bIns="44450" anchor="b"/>
          <a:lstStyle>
            <a:lvl1pPr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 algn="l" eaLnBrk="0" hangingPunct="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GB" altLang="zh-CN" sz="3800" b="0">
                <a:solidFill>
                  <a:schemeClr val="tx2"/>
                </a:solidFill>
              </a:rPr>
              <a:t> </a:t>
            </a:r>
            <a:r>
              <a:rPr lang="zh-CN" altLang="en-GB" sz="40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目的</a:t>
            </a: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206375" y="1808820"/>
            <a:ext cx="8937625" cy="3929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7" tIns="44450" rIns="90487" bIns="44450"/>
          <a:lstStyle>
            <a:lvl1pPr marL="469900" indent="-46990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 algn="l" eaLnBrk="0" hangingPunct="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buClr>
                <a:srgbClr val="FF0000"/>
              </a:buClr>
            </a:pPr>
            <a:r>
              <a:rPr lang="en-GB" altLang="zh-CN" sz="2800" dirty="0">
                <a:latin typeface="Times New Roman" panose="02020603050405020304" pitchFamily="18" charset="0"/>
              </a:rPr>
              <a:t>A feasibility study decides whether or not the proposed system is worthwhile</a:t>
            </a:r>
          </a:p>
          <a:p>
            <a:pPr marL="0" indent="0">
              <a:buClr>
                <a:srgbClr val="FF0000"/>
              </a:buClr>
              <a:buNone/>
            </a:pPr>
            <a:endParaRPr lang="zh-CN" altLang="en-GB" sz="2800" dirty="0">
              <a:latin typeface="Times New Roman" panose="02020603050405020304" pitchFamily="18" charset="0"/>
            </a:endParaRPr>
          </a:p>
          <a:p>
            <a:pPr>
              <a:buClr>
                <a:srgbClr val="FF0000"/>
              </a:buClr>
            </a:pPr>
            <a:r>
              <a:rPr lang="zh-CN" altLang="en-US" sz="2800" dirty="0">
                <a:latin typeface="Times New Roman" panose="02020603050405020304" pitchFamily="18" charset="0"/>
              </a:rPr>
              <a:t>用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最小的代价</a:t>
            </a:r>
            <a:r>
              <a:rPr lang="zh-CN" altLang="en-US" sz="2800" dirty="0">
                <a:latin typeface="Times New Roman" panose="02020603050405020304" pitchFamily="18" charset="0"/>
              </a:rPr>
              <a:t>在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尽可能短</a:t>
            </a:r>
            <a:r>
              <a:rPr lang="zh-CN" altLang="en-US" sz="2800" dirty="0">
                <a:latin typeface="Times New Roman" panose="02020603050405020304" pitchFamily="18" charset="0"/>
              </a:rPr>
              <a:t>的时间内确定问题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是否能解</a:t>
            </a:r>
            <a:endParaRPr lang="zh-CN" altLang="en-US" sz="2800" dirty="0">
              <a:latin typeface="Times New Roman" panose="02020603050405020304" pitchFamily="18" charset="0"/>
            </a:endParaRPr>
          </a:p>
          <a:p>
            <a:pPr>
              <a:buClr>
                <a:srgbClr val="FF0000"/>
              </a:buClr>
              <a:buFont typeface="Wingdings" panose="05000000000000000000" pitchFamily="2" charset="2"/>
              <a:buNone/>
            </a:pPr>
            <a:endParaRPr lang="zh-CN" altLang="en-US" sz="2800" dirty="0">
              <a:latin typeface="Times New Roman" panose="02020603050405020304" pitchFamily="18" charset="0"/>
            </a:endParaRPr>
          </a:p>
          <a:p>
            <a:pPr>
              <a:buClr>
                <a:srgbClr val="FF0000"/>
              </a:buClr>
            </a:pPr>
            <a:r>
              <a:rPr lang="zh-CN" altLang="en-US" sz="2800" dirty="0">
                <a:latin typeface="Times New Roman" panose="02020603050405020304" pitchFamily="18" charset="0"/>
              </a:rPr>
              <a:t>确定能否解决问题，同时确定问题是否值得去解决</a:t>
            </a:r>
            <a:endParaRPr lang="en-US" altLang="zh-CN" sz="2800" dirty="0">
              <a:latin typeface="Times New Roman" panose="02020603050405020304" pitchFamily="18" charset="0"/>
            </a:endParaRPr>
          </a:p>
          <a:p>
            <a:pPr marL="0" indent="0">
              <a:buClr>
                <a:srgbClr val="FF0000"/>
              </a:buClr>
              <a:buNone/>
            </a:pPr>
            <a:endParaRPr lang="en-US" altLang="zh-CN" sz="2800" dirty="0">
              <a:latin typeface="Times New Roman" panose="02020603050405020304" pitchFamily="18" charset="0"/>
            </a:endParaRPr>
          </a:p>
          <a:p>
            <a:pPr>
              <a:buClr>
                <a:srgbClr val="FF0000"/>
              </a:buClr>
            </a:pPr>
            <a:r>
              <a:rPr lang="zh-CN" altLang="en-US" sz="2800" dirty="0">
                <a:latin typeface="Times New Roman" panose="02020603050405020304" pitchFamily="18" charset="0"/>
              </a:rPr>
              <a:t>不是解决问题，而是确定问题是否值得解！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n-GB" altLang="zh-CN" sz="2800" b="0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>
    <p:pull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/>
          <p:cNvSpPr>
            <a:spLocks noChangeArrowheads="1"/>
          </p:cNvSpPr>
          <p:nvPr/>
        </p:nvSpPr>
        <p:spPr bwMode="auto">
          <a:xfrm>
            <a:off x="179388" y="1704975"/>
            <a:ext cx="8964612" cy="515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7" tIns="44450" rIns="90487" bIns="44450"/>
          <a:lstStyle>
            <a:lvl1pPr marL="469900" indent="-4699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908050" indent="-436563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o"/>
              <a:defRPr/>
            </a:pPr>
            <a:r>
              <a:rPr lang="en-GB" altLang="zh-CN" sz="2800" b="0" dirty="0">
                <a:solidFill>
                  <a:schemeClr val="tx1"/>
                </a:solidFill>
                <a:latin typeface="Verdana" pitchFamily="34" charset="0"/>
              </a:rPr>
              <a:t>A short focused study</a:t>
            </a:r>
          </a:p>
          <a:p>
            <a:pPr lvl="1" algn="l"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  <a:buFont typeface="Wingdings" panose="05000000000000000000" pitchFamily="2" charset="2"/>
              <a:buChar char="ü"/>
              <a:defRPr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做可行性分析不能以偏盖全，也不可以什么鸡毛蒜皮的细节都加以权衡</a:t>
            </a:r>
          </a:p>
          <a:p>
            <a:pPr lvl="1" algn="l"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  <a:buFont typeface="Wingdings" panose="05000000000000000000" pitchFamily="2" charset="2"/>
              <a:buChar char="ü"/>
              <a:defRPr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大大压缩和简化了的系统分析和设计</a:t>
            </a:r>
          </a:p>
          <a:p>
            <a:pPr lvl="1" algn="l"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  <a:buFont typeface="Wingdings" panose="05000000000000000000" pitchFamily="2" charset="2"/>
              <a:buChar char="ü"/>
              <a:defRPr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抽象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,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高层次上进行的分析和设计</a:t>
            </a:r>
          </a:p>
          <a:p>
            <a:pPr lvl="1" algn="l"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  <a:buFont typeface="Wingdings" panose="05000000000000000000" pitchFamily="2" charset="2"/>
              <a:buChar char="ü"/>
              <a:defRPr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分析必须为决策提供有价值的证据</a:t>
            </a:r>
          </a:p>
          <a:p>
            <a:pPr lvl="1" algn="l"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  <a:buFont typeface="Wingdings" panose="05000000000000000000" pitchFamily="2" charset="2"/>
              <a:buChar char="ü"/>
              <a:defRPr/>
            </a:pP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Shortest time</a:t>
            </a:r>
          </a:p>
          <a:p>
            <a:pPr lvl="1" algn="l"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  <a:buFont typeface="Wingdings" panose="05000000000000000000" pitchFamily="2" charset="2"/>
              <a:buChar char="ü"/>
              <a:defRPr/>
            </a:pP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smallest cost, 5% Total cost</a:t>
            </a:r>
            <a:endParaRPr lang="en-GB" altLang="zh-CN" sz="2400" dirty="0">
              <a:solidFill>
                <a:schemeClr val="tx1"/>
              </a:solidFill>
              <a:latin typeface="+mn-ea"/>
              <a:ea typeface="+mn-ea"/>
            </a:endParaRPr>
          </a:p>
        </p:txBody>
      </p:sp>
      <p:sp>
        <p:nvSpPr>
          <p:cNvPr id="5123" name="Rectangle 5"/>
          <p:cNvSpPr>
            <a:spLocks noChangeArrowheads="1"/>
          </p:cNvSpPr>
          <p:nvPr/>
        </p:nvSpPr>
        <p:spPr bwMode="auto">
          <a:xfrm>
            <a:off x="385763" y="188640"/>
            <a:ext cx="8420100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7" tIns="44450" rIns="90487" bIns="44450" anchor="b"/>
          <a:lstStyle>
            <a:lvl1pPr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 algn="l" eaLnBrk="0" hangingPunct="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4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Feasibility Studies </a:t>
            </a:r>
            <a:r>
              <a:rPr lang="zh-CN" altLang="en-US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关注点</a:t>
            </a:r>
            <a:endParaRPr lang="en-GB" altLang="zh-CN" sz="4000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pull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431800" y="368300"/>
            <a:ext cx="82788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ctr"/>
          <a:lstStyle>
            <a:lvl1pPr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 algn="l" eaLnBrk="0" hangingPunct="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400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Mistakes in Feasibility Studies</a:t>
            </a:r>
          </a:p>
        </p:txBody>
      </p:sp>
      <p:sp>
        <p:nvSpPr>
          <p:cNvPr id="352259" name="Rectangle 3"/>
          <p:cNvSpPr>
            <a:spLocks noChangeArrowheads="1"/>
          </p:cNvSpPr>
          <p:nvPr/>
        </p:nvSpPr>
        <p:spPr bwMode="auto">
          <a:xfrm>
            <a:off x="566555" y="1854200"/>
            <a:ext cx="4635500" cy="5174237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algn="l" eaLnBrk="0" hangingPunct="0">
              <a:lnSpc>
                <a:spcPct val="130000"/>
              </a:lnSpc>
              <a:spcBef>
                <a:spcPct val="20000"/>
              </a:spcBef>
              <a:buClr>
                <a:srgbClr val="FF0000"/>
              </a:buClr>
              <a:buSzPct val="75000"/>
              <a:buFont typeface="Wingdings" pitchFamily="2" charset="2"/>
              <a:buChar char="u"/>
              <a:defRPr/>
            </a:pPr>
            <a:r>
              <a:rPr lang="en-US" altLang="zh-CN" sz="2800" b="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zh-CN" sz="28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not required</a:t>
            </a:r>
          </a:p>
          <a:p>
            <a:pPr algn="l" eaLnBrk="0" hangingPunct="0">
              <a:lnSpc>
                <a:spcPct val="130000"/>
              </a:lnSpc>
              <a:spcBef>
                <a:spcPct val="20000"/>
              </a:spcBef>
              <a:buClr>
                <a:srgbClr val="FF0000"/>
              </a:buClr>
              <a:buSzPct val="75000"/>
              <a:buFont typeface="Wingdings" pitchFamily="2" charset="2"/>
              <a:buChar char="u"/>
              <a:defRPr/>
            </a:pPr>
            <a:r>
              <a:rPr lang="en-US" altLang="zh-CN" sz="28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ignored</a:t>
            </a:r>
          </a:p>
          <a:p>
            <a:pPr algn="l" eaLnBrk="0" hangingPunct="0">
              <a:lnSpc>
                <a:spcPct val="130000"/>
              </a:lnSpc>
              <a:spcBef>
                <a:spcPct val="20000"/>
              </a:spcBef>
              <a:buClr>
                <a:srgbClr val="FF0000"/>
              </a:buClr>
              <a:buSzPct val="75000"/>
              <a:buFont typeface="Wingdings" pitchFamily="2" charset="2"/>
              <a:buChar char="u"/>
              <a:defRPr/>
            </a:pPr>
            <a:r>
              <a:rPr lang="en-US" altLang="zh-CN" sz="28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be looked down</a:t>
            </a:r>
          </a:p>
          <a:p>
            <a:pPr algn="l" eaLnBrk="0" hangingPunct="0">
              <a:lnSpc>
                <a:spcPct val="130000"/>
              </a:lnSpc>
              <a:spcBef>
                <a:spcPct val="20000"/>
              </a:spcBef>
              <a:buClr>
                <a:srgbClr val="FF0000"/>
              </a:buClr>
              <a:buSzPct val="75000"/>
              <a:buFont typeface="Wingdings" pitchFamily="2" charset="2"/>
              <a:buChar char="u"/>
              <a:defRPr/>
            </a:pPr>
            <a:r>
              <a:rPr lang="en-US" altLang="zh-CN" sz="28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zh-CN" sz="2800" dirty="0" err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boss,worker</a:t>
            </a:r>
            <a:endParaRPr lang="en-US" altLang="zh-CN" sz="28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 eaLnBrk="0" hangingPunct="0">
              <a:lnSpc>
                <a:spcPct val="130000"/>
              </a:lnSpc>
              <a:spcBef>
                <a:spcPct val="20000"/>
              </a:spcBef>
              <a:buClr>
                <a:srgbClr val="FF0000"/>
              </a:buClr>
              <a:buSzPct val="75000"/>
              <a:buFont typeface="Wingdings" pitchFamily="2" charset="2"/>
              <a:buChar char="u"/>
              <a:defRPr/>
            </a:pPr>
            <a:r>
              <a:rPr lang="en-US" altLang="zh-CN" sz="28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……</a:t>
            </a:r>
          </a:p>
          <a:p>
            <a:pPr>
              <a:defRPr/>
            </a:pPr>
            <a:endParaRPr lang="en-US" altLang="zh-CN" sz="28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n-US" altLang="zh-CN" sz="28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Why ?</a:t>
            </a:r>
          </a:p>
          <a:p>
            <a:pPr>
              <a:defRPr/>
            </a:pPr>
            <a:r>
              <a:rPr lang="en-US" altLang="zh-CN" sz="28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Person,  benefit, …...</a:t>
            </a:r>
          </a:p>
          <a:p>
            <a:pPr algn="l" eaLnBrk="0" hangingPunct="0">
              <a:lnSpc>
                <a:spcPct val="130000"/>
              </a:lnSpc>
              <a:spcBef>
                <a:spcPct val="20000"/>
              </a:spcBef>
              <a:buClr>
                <a:srgbClr val="FF0000"/>
              </a:buClr>
              <a:buSzPct val="75000"/>
              <a:buFont typeface="Wingdings" pitchFamily="2" charset="2"/>
              <a:buChar char="u"/>
              <a:defRPr/>
            </a:pPr>
            <a:endParaRPr lang="en-US" altLang="zh-CN" sz="2800" b="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ransition>
    <p:pull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0" y="279400"/>
            <a:ext cx="9144000" cy="271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ctr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 eaLnBrk="1" hangingPunct="1">
              <a:lnSpc>
                <a:spcPct val="140000"/>
              </a:lnSpc>
            </a:pPr>
            <a:r>
              <a:rPr lang="zh-CN" altLang="en-US" sz="2800" b="0" dirty="0">
                <a:solidFill>
                  <a:schemeClr val="tx2"/>
                </a:solidFill>
                <a:latin typeface="宋体" panose="02010600030101010101" pitchFamily="2" charset="-122"/>
              </a:rPr>
              <a:t>    </a:t>
            </a:r>
            <a:r>
              <a:rPr lang="zh-CN" altLang="en-US" sz="2400" dirty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目前很多软件公司做系统集成项目，如果谈谈系统集成项目的可行性分析将很有意思。可是那些系统集成项目大多是政府机构的，由于软件行业尚不规范并且客户方存在腐败现象，所以业内流传</a:t>
            </a:r>
            <a:r>
              <a:rPr lang="zh-CN" altLang="en-US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“没有做不了的系统集成项目”</a:t>
            </a:r>
            <a:r>
              <a:rPr lang="zh-CN" altLang="en-US" sz="2400" dirty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。软件公司的注意力几乎全集中在“如何拿到项目订单”以及“拿到订单后如何蒙混过关”上</a:t>
            </a:r>
            <a:r>
              <a:rPr lang="en-US" altLang="zh-CN" sz="2400" dirty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. </a:t>
            </a:r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0" y="3355975"/>
            <a:ext cx="9028113" cy="3284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ctr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 eaLnBrk="1" hangingPunct="1">
              <a:lnSpc>
                <a:spcPct val="130000"/>
              </a:lnSpc>
            </a:pPr>
            <a:r>
              <a:rPr lang="zh-CN" altLang="en-US" sz="2800" b="0" dirty="0">
                <a:solidFill>
                  <a:schemeClr val="tx2"/>
                </a:solidFill>
                <a:latin typeface="宋体" panose="02010600030101010101" pitchFamily="2" charset="-122"/>
              </a:rPr>
              <a:t>    </a:t>
            </a:r>
            <a:r>
              <a:rPr lang="zh-CN" altLang="en-US" sz="2400" dirty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即使可行性分析是客观的、科学的，但决策仍有可能是错误的。因为决策者是</a:t>
            </a:r>
            <a:r>
              <a:rPr lang="zh-CN" altLang="en-US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人</a:t>
            </a:r>
            <a:r>
              <a:rPr lang="zh-CN" altLang="en-US" sz="2400" dirty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，人会冲动，有赌博心态。如果可行性分析表明做某件事的成功率是</a:t>
            </a:r>
            <a:r>
              <a:rPr lang="en-US" altLang="zh-CN" sz="2400" dirty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10%</a:t>
            </a:r>
            <a:r>
              <a:rPr lang="zh-CN" altLang="en-US" sz="2400" dirty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，失败率是</a:t>
            </a:r>
            <a:r>
              <a:rPr lang="en-US" altLang="zh-CN" sz="2400" dirty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90%</a:t>
            </a:r>
            <a:r>
              <a:rPr lang="zh-CN" altLang="en-US" sz="2400" dirty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，倘若该事情的意义非常大，决策者也许会一拍脑袋：“豁出去，干！”于是这世界就多了一份极喜与极悲。</a:t>
            </a:r>
            <a:r>
              <a:rPr lang="zh-CN" altLang="en-US" sz="2800" dirty="0">
                <a:solidFill>
                  <a:schemeClr val="tx2"/>
                </a:solidFill>
                <a:latin typeface="宋体" panose="02010600030101010101" pitchFamily="2" charset="-122"/>
              </a:rPr>
              <a:t> </a:t>
            </a:r>
            <a:endParaRPr lang="en-US" altLang="zh-CN" sz="2800" dirty="0">
              <a:solidFill>
                <a:schemeClr val="tx2"/>
              </a:solidFill>
              <a:latin typeface="宋体" panose="02010600030101010101" pitchFamily="2" charset="-122"/>
            </a:endParaRPr>
          </a:p>
          <a:p>
            <a:pPr algn="l" eaLnBrk="1" hangingPunct="1">
              <a:lnSpc>
                <a:spcPct val="130000"/>
              </a:lnSpc>
              <a:spcBef>
                <a:spcPts val="1200"/>
              </a:spcBef>
            </a:pPr>
            <a:r>
              <a:rPr lang="zh-CN" altLang="en-US" sz="2400" dirty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    事实上，许多问题不可能在预定的系统规模和时间内解决。</a:t>
            </a:r>
          </a:p>
        </p:txBody>
      </p:sp>
    </p:spTree>
  </p:cSld>
  <p:clrMapOvr>
    <a:masterClrMapping/>
  </p:clrMapOvr>
  <p:transition>
    <p:pull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522288" y="549275"/>
            <a:ext cx="3751262" cy="6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 algn="l" eaLnBrk="0" hangingPunct="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90000"/>
              </a:lnSpc>
              <a:buClrTx/>
              <a:buFontTx/>
              <a:buNone/>
            </a:pPr>
            <a:r>
              <a:rPr lang="en-US" altLang="zh-CN" sz="400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Failure Lessons</a:t>
            </a:r>
          </a:p>
        </p:txBody>
      </p:sp>
      <p:sp>
        <p:nvSpPr>
          <p:cNvPr id="354307" name="Rectangle 3"/>
          <p:cNvSpPr>
            <a:spLocks noChangeArrowheads="1"/>
          </p:cNvSpPr>
          <p:nvPr/>
        </p:nvSpPr>
        <p:spPr bwMode="auto">
          <a:xfrm>
            <a:off x="971550" y="1989138"/>
            <a:ext cx="3090863" cy="52705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algn="l" eaLnBrk="0" hangingPunct="0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altLang="zh-CN" sz="3200" b="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Some examples</a:t>
            </a:r>
            <a:endParaRPr lang="en-US" altLang="zh-CN" sz="2800" b="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宋体" pitchFamily="2" charset="-122"/>
            </a:endParaRP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792163" y="3159125"/>
            <a:ext cx="6934200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 algn="l" eaLnBrk="0" hangingPunct="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90000"/>
              </a:lnSpc>
              <a:buClrTx/>
              <a:buFontTx/>
              <a:buNone/>
            </a:pPr>
            <a:r>
              <a:rPr lang="zh-CN" altLang="en-US" sz="2400">
                <a:solidFill>
                  <a:srgbClr val="FF0000"/>
                </a:solidFill>
                <a:latin typeface="Arial" panose="020B0604020202020204" pitchFamily="34" charset="0"/>
              </a:rPr>
              <a:t>可行性分析案例</a:t>
            </a:r>
            <a:r>
              <a:rPr lang="en-US" altLang="zh-CN" sz="2400">
                <a:solidFill>
                  <a:srgbClr val="FF0000"/>
                </a:solidFill>
                <a:latin typeface="Arial" panose="020B0604020202020204" pitchFamily="34" charset="0"/>
              </a:rPr>
              <a:t>——</a:t>
            </a:r>
            <a:r>
              <a:rPr lang="zh-CN" altLang="en-US" sz="2400">
                <a:solidFill>
                  <a:srgbClr val="FF0000"/>
                </a:solidFill>
                <a:latin typeface="Arial" panose="020B0604020202020204" pitchFamily="34" charset="0"/>
              </a:rPr>
              <a:t>投资软件公司失败的教训</a:t>
            </a:r>
            <a:r>
              <a:rPr lang="en-US" altLang="zh-CN" sz="2400">
                <a:solidFill>
                  <a:srgbClr val="FF0000"/>
                </a:solidFill>
                <a:latin typeface="Arial" panose="020B0604020202020204" pitchFamily="34" charset="0"/>
              </a:rPr>
              <a:t>.doc</a:t>
            </a:r>
            <a:endParaRPr lang="en-US" altLang="zh-CN" sz="180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pull/>
  </p:transition>
</p:sld>
</file>

<file path=ppt/theme/theme1.xml><?xml version="1.0" encoding="utf-8"?>
<a:theme xmlns:a="http://schemas.openxmlformats.org/drawingml/2006/main" name="2_Profile">
  <a:themeElements>
    <a:clrScheme name="2_Profile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2_Profile">
      <a:majorFont>
        <a:latin typeface="Verdana"/>
        <a:ea typeface="宋体"/>
        <a:cs typeface=""/>
      </a:majorFont>
      <a:minorFont>
        <a:latin typeface="Verdana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Profile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rofile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rofile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rofile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rofile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rofile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rofile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Profile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rofile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Profile">
  <a:themeElements>
    <a:clrScheme name="3_Profile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3_Profile">
      <a:majorFont>
        <a:latin typeface="Verdana"/>
        <a:ea typeface="宋体"/>
        <a:cs typeface=""/>
      </a:majorFont>
      <a:minorFont>
        <a:latin typeface="Verdana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Profile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rofile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rofile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rofile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rofile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rofile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rofile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Profile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rofile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7656</TotalTime>
  <Pages>0</Pages>
  <Words>2165</Words>
  <Characters>0</Characters>
  <Application>Microsoft Office PowerPoint</Application>
  <DocSecurity>0</DocSecurity>
  <PresentationFormat>全屏显示(4:3)</PresentationFormat>
  <Lines>0</Lines>
  <Paragraphs>312</Paragraphs>
  <Slides>47</Slides>
  <Notes>5</Notes>
  <HiddenSlides>0</HiddenSlides>
  <MMClips>0</MMClips>
  <ScaleCrop>false</ScaleCrop>
  <HeadingPairs>
    <vt:vector size="8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47</vt:i4>
      </vt:variant>
    </vt:vector>
  </HeadingPairs>
  <TitlesOfParts>
    <vt:vector size="61" baseType="lpstr">
      <vt:lpstr>Monotype Sorts</vt:lpstr>
      <vt:lpstr>黑体</vt:lpstr>
      <vt:lpstr>华文楷体</vt:lpstr>
      <vt:lpstr>宋体</vt:lpstr>
      <vt:lpstr>Arial</vt:lpstr>
      <vt:lpstr>Arial</vt:lpstr>
      <vt:lpstr>Calibri</vt:lpstr>
      <vt:lpstr>Tahoma</vt:lpstr>
      <vt:lpstr>Times New Roman</vt:lpstr>
      <vt:lpstr>Verdana</vt:lpstr>
      <vt:lpstr>Wingdings</vt:lpstr>
      <vt:lpstr>2_Profile</vt:lpstr>
      <vt:lpstr>3_Profile</vt:lpstr>
      <vt:lpstr>Microsoft ClipArt Gallery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CharactersWithSpaces>0</CharactersWithSpaces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微软用户</dc:creator>
  <cp:lastModifiedBy>HP</cp:lastModifiedBy>
  <cp:revision>829</cp:revision>
  <cp:lastPrinted>1899-12-30T00:00:00Z</cp:lastPrinted>
  <dcterms:created xsi:type="dcterms:W3CDTF">2008-08-06T12:32:32Z</dcterms:created>
  <dcterms:modified xsi:type="dcterms:W3CDTF">2022-03-01T13:46:06Z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2052-6.3.0.1705</vt:lpwstr>
  </property>
</Properties>
</file>